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2" r:id="rId1"/>
  </p:sldMasterIdLst>
  <p:notesMasterIdLst>
    <p:notesMasterId r:id="rId93"/>
  </p:notesMasterIdLst>
  <p:handoutMasterIdLst>
    <p:handoutMasterId r:id="rId94"/>
  </p:handoutMasterIdLst>
  <p:sldIdLst>
    <p:sldId id="256" r:id="rId2"/>
    <p:sldId id="279" r:id="rId3"/>
    <p:sldId id="288" r:id="rId4"/>
    <p:sldId id="298" r:id="rId5"/>
    <p:sldId id="299" r:id="rId6"/>
    <p:sldId id="263" r:id="rId7"/>
    <p:sldId id="260" r:id="rId8"/>
    <p:sldId id="261" r:id="rId9"/>
    <p:sldId id="275" r:id="rId10"/>
    <p:sldId id="264" r:id="rId11"/>
    <p:sldId id="265" r:id="rId12"/>
    <p:sldId id="266" r:id="rId13"/>
    <p:sldId id="268" r:id="rId14"/>
    <p:sldId id="269" r:id="rId15"/>
    <p:sldId id="273" r:id="rId16"/>
    <p:sldId id="277" r:id="rId17"/>
    <p:sldId id="281" r:id="rId18"/>
    <p:sldId id="262" r:id="rId19"/>
    <p:sldId id="379" r:id="rId20"/>
    <p:sldId id="290" r:id="rId21"/>
    <p:sldId id="289" r:id="rId22"/>
    <p:sldId id="373" r:id="rId23"/>
    <p:sldId id="374" r:id="rId24"/>
    <p:sldId id="344" r:id="rId25"/>
    <p:sldId id="271" r:id="rId26"/>
    <p:sldId id="291" r:id="rId27"/>
    <p:sldId id="292" r:id="rId28"/>
    <p:sldId id="305" r:id="rId29"/>
    <p:sldId id="306" r:id="rId30"/>
    <p:sldId id="307" r:id="rId31"/>
    <p:sldId id="308" r:id="rId32"/>
    <p:sldId id="309" r:id="rId33"/>
    <p:sldId id="310" r:id="rId34"/>
    <p:sldId id="312" r:id="rId35"/>
    <p:sldId id="356" r:id="rId36"/>
    <p:sldId id="380" r:id="rId37"/>
    <p:sldId id="293" r:id="rId38"/>
    <p:sldId id="295" r:id="rId39"/>
    <p:sldId id="296" r:id="rId40"/>
    <p:sldId id="294" r:id="rId41"/>
    <p:sldId id="297" r:id="rId42"/>
    <p:sldId id="300" r:id="rId43"/>
    <p:sldId id="301" r:id="rId44"/>
    <p:sldId id="303" r:id="rId45"/>
    <p:sldId id="302" r:id="rId46"/>
    <p:sldId id="304" r:id="rId47"/>
    <p:sldId id="350" r:id="rId48"/>
    <p:sldId id="342" r:id="rId49"/>
    <p:sldId id="351" r:id="rId50"/>
    <p:sldId id="313" r:id="rId51"/>
    <p:sldId id="314" r:id="rId52"/>
    <p:sldId id="345" r:id="rId53"/>
    <p:sldId id="346" r:id="rId54"/>
    <p:sldId id="347" r:id="rId55"/>
    <p:sldId id="316" r:id="rId56"/>
    <p:sldId id="348" r:id="rId57"/>
    <p:sldId id="353" r:id="rId58"/>
    <p:sldId id="349" r:id="rId59"/>
    <p:sldId id="319" r:id="rId60"/>
    <p:sldId id="336" r:id="rId61"/>
    <p:sldId id="332" r:id="rId62"/>
    <p:sldId id="335" r:id="rId63"/>
    <p:sldId id="278" r:id="rId64"/>
    <p:sldId id="338" r:id="rId65"/>
    <p:sldId id="378" r:id="rId66"/>
    <p:sldId id="324" r:id="rId67"/>
    <p:sldId id="333" r:id="rId68"/>
    <p:sldId id="325" r:id="rId69"/>
    <p:sldId id="357" r:id="rId70"/>
    <p:sldId id="359" r:id="rId71"/>
    <p:sldId id="363" r:id="rId72"/>
    <p:sldId id="360" r:id="rId73"/>
    <p:sldId id="362" r:id="rId74"/>
    <p:sldId id="361" r:id="rId75"/>
    <p:sldId id="364" r:id="rId76"/>
    <p:sldId id="365" r:id="rId77"/>
    <p:sldId id="366" r:id="rId78"/>
    <p:sldId id="367" r:id="rId79"/>
    <p:sldId id="368" r:id="rId80"/>
    <p:sldId id="328" r:id="rId81"/>
    <p:sldId id="369" r:id="rId82"/>
    <p:sldId id="376" r:id="rId83"/>
    <p:sldId id="370" r:id="rId84"/>
    <p:sldId id="371" r:id="rId85"/>
    <p:sldId id="372" r:id="rId86"/>
    <p:sldId id="354" r:id="rId87"/>
    <p:sldId id="375" r:id="rId88"/>
    <p:sldId id="329" r:id="rId89"/>
    <p:sldId id="377" r:id="rId90"/>
    <p:sldId id="355" r:id="rId91"/>
    <p:sldId id="323"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9" autoAdjust="0"/>
    <p:restoredTop sz="76100" autoAdjust="0"/>
  </p:normalViewPr>
  <p:slideViewPr>
    <p:cSldViewPr snapToGrid="0">
      <p:cViewPr varScale="1">
        <p:scale>
          <a:sx n="70" d="100"/>
          <a:sy n="70" d="100"/>
        </p:scale>
        <p:origin x="10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CC7639E-259F-4AC3-B09E-7B865CA9FEC0}" type="datetimeFigureOut">
              <a:rPr lang="en-US" smtClean="0"/>
              <a:t>10/8/2023</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841E487-9CE8-4AFD-AB67-487DFABDA5D8}" type="slidenum">
              <a:rPr lang="en-US" smtClean="0"/>
              <a:t>‹#›</a:t>
            </a:fld>
            <a:endParaRPr lang="en-US"/>
          </a:p>
        </p:txBody>
      </p:sp>
    </p:spTree>
    <p:extLst>
      <p:ext uri="{BB962C8B-B14F-4D97-AF65-F5344CB8AC3E}">
        <p14:creationId xmlns:p14="http://schemas.microsoft.com/office/powerpoint/2010/main" val="1474660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7218343-149A-4936-BC30-3F77934FEA16}" type="datetimeFigureOut">
              <a:rPr lang="en-US" smtClean="0"/>
              <a:t>10/8/2023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81C4F19-61DD-45AE-A709-F8DA86F0E336}" type="slidenum">
              <a:rPr lang="en-US" smtClean="0"/>
              <a:t>‹#›</a:t>
            </a:fld>
            <a:endParaRPr lang="en-US"/>
          </a:p>
        </p:txBody>
      </p:sp>
    </p:spTree>
    <p:extLst>
      <p:ext uri="{BB962C8B-B14F-4D97-AF65-F5344CB8AC3E}">
        <p14:creationId xmlns:p14="http://schemas.microsoft.com/office/powerpoint/2010/main" val="375135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 the role of your spreadsheet, P&amp;L , budget, what-if , tables, graphics? </a:t>
            </a:r>
          </a:p>
          <a:p>
            <a:r>
              <a:rPr lang="en-US" dirty="0"/>
              <a:t>Adopt a standard and stick to it-Department should have a certain standard such as naming criteria, formatting &amp; location</a:t>
            </a:r>
          </a:p>
          <a:p>
            <a:r>
              <a:rPr lang="en-US" dirty="0"/>
              <a:t>Work as a team in creating spreadsheets used by a group</a:t>
            </a:r>
          </a:p>
          <a:p>
            <a:r>
              <a:rPr lang="en-US" dirty="0"/>
              <a:t>Identify the audience-TOO much information (that’s me) </a:t>
            </a:r>
          </a:p>
          <a:p>
            <a:r>
              <a:rPr lang="en-US" dirty="0"/>
              <a:t>Include an “about” sheet to document the spreadsheet</a:t>
            </a:r>
          </a:p>
          <a:p>
            <a:r>
              <a:rPr lang="en-US" dirty="0"/>
              <a:t> Design for Longevity</a:t>
            </a:r>
          </a:p>
          <a:p>
            <a:r>
              <a:rPr lang="en-US" dirty="0"/>
              <a:t>Be consistent in formulas and structure</a:t>
            </a:r>
          </a:p>
          <a:p>
            <a:endParaRPr lang="en-US" dirty="0"/>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1</a:t>
            </a:fld>
            <a:endParaRPr lang="en-US"/>
          </a:p>
        </p:txBody>
      </p:sp>
    </p:spTree>
    <p:extLst>
      <p:ext uri="{BB962C8B-B14F-4D97-AF65-F5344CB8AC3E}">
        <p14:creationId xmlns:p14="http://schemas.microsoft.com/office/powerpoint/2010/main" val="310492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10</a:t>
            </a:fld>
            <a:endParaRPr lang="en-US"/>
          </a:p>
        </p:txBody>
      </p:sp>
    </p:spTree>
    <p:extLst>
      <p:ext uri="{BB962C8B-B14F-4D97-AF65-F5344CB8AC3E}">
        <p14:creationId xmlns:p14="http://schemas.microsoft.com/office/powerpoint/2010/main" val="425399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11</a:t>
            </a:fld>
            <a:endParaRPr lang="en-US"/>
          </a:p>
        </p:txBody>
      </p:sp>
    </p:spTree>
    <p:extLst>
      <p:ext uri="{BB962C8B-B14F-4D97-AF65-F5344CB8AC3E}">
        <p14:creationId xmlns:p14="http://schemas.microsoft.com/office/powerpoint/2010/main" val="3085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12</a:t>
            </a:fld>
            <a:endParaRPr lang="en-US"/>
          </a:p>
        </p:txBody>
      </p:sp>
    </p:spTree>
    <p:extLst>
      <p:ext uri="{BB962C8B-B14F-4D97-AF65-F5344CB8AC3E}">
        <p14:creationId xmlns:p14="http://schemas.microsoft.com/office/powerpoint/2010/main" val="56156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13</a:t>
            </a:fld>
            <a:endParaRPr lang="en-US"/>
          </a:p>
        </p:txBody>
      </p:sp>
    </p:spTree>
    <p:extLst>
      <p:ext uri="{BB962C8B-B14F-4D97-AF65-F5344CB8AC3E}">
        <p14:creationId xmlns:p14="http://schemas.microsoft.com/office/powerpoint/2010/main" val="146950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 checks whether conditions are met or not (TRUE or FALSE) or can be used in a function </a:t>
            </a:r>
          </a:p>
          <a:p>
            <a:r>
              <a:rPr lang="en-US" dirty="0"/>
              <a:t>Or – similar but checks if any conditions are met</a:t>
            </a:r>
          </a:p>
        </p:txBody>
      </p:sp>
      <p:sp>
        <p:nvSpPr>
          <p:cNvPr id="4" name="Slide Number Placeholder 3"/>
          <p:cNvSpPr>
            <a:spLocks noGrp="1"/>
          </p:cNvSpPr>
          <p:nvPr>
            <p:ph type="sldNum" sz="quarter" idx="10"/>
          </p:nvPr>
        </p:nvSpPr>
        <p:spPr/>
        <p:txBody>
          <a:bodyPr/>
          <a:lstStyle/>
          <a:p>
            <a:fld id="{F81C4F19-61DD-45AE-A709-F8DA86F0E336}" type="slidenum">
              <a:rPr lang="en-US" smtClean="0"/>
              <a:t>14</a:t>
            </a:fld>
            <a:endParaRPr lang="en-US"/>
          </a:p>
        </p:txBody>
      </p:sp>
    </p:spTree>
    <p:extLst>
      <p:ext uri="{BB962C8B-B14F-4D97-AF65-F5344CB8AC3E}">
        <p14:creationId xmlns:p14="http://schemas.microsoft.com/office/powerpoint/2010/main" val="1974710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15</a:t>
            </a:fld>
            <a:endParaRPr lang="en-US"/>
          </a:p>
        </p:txBody>
      </p:sp>
    </p:spTree>
    <p:extLst>
      <p:ext uri="{BB962C8B-B14F-4D97-AF65-F5344CB8AC3E}">
        <p14:creationId xmlns:p14="http://schemas.microsoft.com/office/powerpoint/2010/main" val="1468716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16</a:t>
            </a:fld>
            <a:endParaRPr lang="en-US"/>
          </a:p>
        </p:txBody>
      </p:sp>
    </p:spTree>
    <p:extLst>
      <p:ext uri="{BB962C8B-B14F-4D97-AF65-F5344CB8AC3E}">
        <p14:creationId xmlns:p14="http://schemas.microsoft.com/office/powerpoint/2010/main" val="87772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 – converts text to the proper state where something is all caps or mixed caps and lower case</a:t>
            </a:r>
          </a:p>
          <a:p>
            <a:r>
              <a:rPr lang="en-US" dirty="0"/>
              <a:t>Trim – removes unnecessary spaces in a given text</a:t>
            </a:r>
          </a:p>
          <a:p>
            <a:r>
              <a:rPr lang="en-US" dirty="0"/>
              <a:t>Dollar – Converts a number to $ currency format (can use with a total formula)</a:t>
            </a:r>
          </a:p>
          <a:p>
            <a:r>
              <a:rPr lang="en-US" dirty="0"/>
              <a:t>REPT – repeats a particular text a specific number of times (great for illustrating a graph like number of occurrences graphically with lines)</a:t>
            </a:r>
          </a:p>
          <a:p>
            <a:r>
              <a:rPr lang="en-US" dirty="0"/>
              <a:t>Text – can convert something in text into a number, date or time formula</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17</a:t>
            </a:fld>
            <a:endParaRPr lang="en-US"/>
          </a:p>
        </p:txBody>
      </p:sp>
    </p:spTree>
    <p:extLst>
      <p:ext uri="{BB962C8B-B14F-4D97-AF65-F5344CB8AC3E}">
        <p14:creationId xmlns:p14="http://schemas.microsoft.com/office/powerpoint/2010/main" val="2971388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range name such as data to quickly reference an area in the spreadsheet</a:t>
            </a:r>
          </a:p>
        </p:txBody>
      </p:sp>
      <p:sp>
        <p:nvSpPr>
          <p:cNvPr id="4" name="Slide Number Placeholder 3"/>
          <p:cNvSpPr>
            <a:spLocks noGrp="1"/>
          </p:cNvSpPr>
          <p:nvPr>
            <p:ph type="sldNum" sz="quarter" idx="10"/>
          </p:nvPr>
        </p:nvSpPr>
        <p:spPr/>
        <p:txBody>
          <a:bodyPr/>
          <a:lstStyle/>
          <a:p>
            <a:fld id="{F81C4F19-61DD-45AE-A709-F8DA86F0E336}" type="slidenum">
              <a:rPr lang="en-US" smtClean="0"/>
              <a:t>18</a:t>
            </a:fld>
            <a:endParaRPr lang="en-US"/>
          </a:p>
        </p:txBody>
      </p:sp>
    </p:spTree>
    <p:extLst>
      <p:ext uri="{BB962C8B-B14F-4D97-AF65-F5344CB8AC3E}">
        <p14:creationId xmlns:p14="http://schemas.microsoft.com/office/powerpoint/2010/main" val="256970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F2 – If a formula’s source</a:t>
            </a:r>
            <a:r>
              <a:rPr lang="en-US" baseline="0" dirty="0"/>
              <a:t> cells are on the same page, the F2 shortcut puts the cell into edit mode so you can visually see where the data is coming from</a:t>
            </a:r>
          </a:p>
          <a:p>
            <a:r>
              <a:rPr lang="en-US" baseline="0" dirty="0"/>
              <a:t>CTRL HOME</a:t>
            </a:r>
          </a:p>
          <a:p>
            <a:r>
              <a:rPr lang="en-US" baseline="0" dirty="0"/>
              <a:t>Double Click to change a tab/sheet name</a:t>
            </a:r>
          </a:p>
          <a:p>
            <a:r>
              <a:rPr lang="en-US" baseline="0" dirty="0"/>
              <a:t>Copy sheet within a workbook</a:t>
            </a:r>
          </a:p>
          <a:p>
            <a:r>
              <a:rPr lang="en-US" baseline="0" dirty="0"/>
              <a:t>Right click to get menu</a:t>
            </a:r>
          </a:p>
          <a:p>
            <a:r>
              <a:rPr lang="en-US" baseline="0" dirty="0"/>
              <a:t>Press “ALT” key and letters appear called KEY TIPS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81C4F19-61DD-45AE-A709-F8DA86F0E336}" type="slidenum">
              <a:rPr lang="en-US" smtClean="0"/>
              <a:t>19</a:t>
            </a:fld>
            <a:endParaRPr lang="en-US"/>
          </a:p>
        </p:txBody>
      </p:sp>
    </p:spTree>
    <p:extLst>
      <p:ext uri="{BB962C8B-B14F-4D97-AF65-F5344CB8AC3E}">
        <p14:creationId xmlns:p14="http://schemas.microsoft.com/office/powerpoint/2010/main" val="311436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important areas in the screen.</a:t>
            </a:r>
          </a:p>
          <a:p>
            <a:r>
              <a:rPr lang="en-US" dirty="0"/>
              <a:t>1. Quick Access Toolbar: This is a place where all the important tools can be placed. When you start Excel for the very first time, it has only 3 icons (Save, Undo, Redo). But you can add any feature of Excel to </a:t>
            </a:r>
            <a:r>
              <a:rPr lang="en-US" dirty="0" err="1"/>
              <a:t>to</a:t>
            </a:r>
            <a:r>
              <a:rPr lang="en-US" dirty="0"/>
              <a:t> Quick Access Toolbar so that you can easily access it from anywhere (hence the name).</a:t>
            </a:r>
          </a:p>
          <a:p>
            <a:r>
              <a:rPr lang="en-US" dirty="0"/>
              <a:t>2. Ribbon: Ribbon is like an expanded menu. It depicts all the features of Excel in easy to understand form. Since Excel has 1000s of features, they are grouped in to several ribbons. The most important ribbons are – Home, Insert, Formulas, Page Layout &amp; Data. </a:t>
            </a:r>
          </a:p>
          <a:p>
            <a:r>
              <a:rPr lang="en-US" dirty="0"/>
              <a:t>3. Formula Bar: This is where any calculations or formulas you write will appear. You will understand the relevance of it once you start building formulas.</a:t>
            </a:r>
          </a:p>
          <a:p>
            <a:r>
              <a:rPr lang="en-US" dirty="0"/>
              <a:t>4. Spreadsheet Grid: This is where all your numbers, data, charts &amp; drawings will go. Each Excel file can contain several sheets. But the spreadsheet grid shows few rows &amp; columns of active spreadsheet. To see more rows or columns you can use the scroll bars to the left or at bottom. If you want to access other sheets, just click on the sheet name (or use the shortcut </a:t>
            </a:r>
            <a:r>
              <a:rPr lang="en-US" dirty="0" err="1"/>
              <a:t>CTRL+Page</a:t>
            </a:r>
            <a:r>
              <a:rPr lang="en-US" dirty="0"/>
              <a:t> Up or </a:t>
            </a:r>
            <a:r>
              <a:rPr lang="en-US" dirty="0" err="1"/>
              <a:t>CTRL+Page</a:t>
            </a:r>
            <a:r>
              <a:rPr lang="en-US" dirty="0"/>
              <a:t> Down). </a:t>
            </a:r>
          </a:p>
          <a:p>
            <a:r>
              <a:rPr lang="en-US" dirty="0"/>
              <a:t>5. Status bar: This tells us what is going on with Excel at any time. You can tell if Excel is busy calculating a formula, creating a pivot report or recording a macro by just looking at the status bar. The status bar also shows quick summaries of selected cells (count, sum, average, minimum or maximum values). You can change this by right clicking on it and choosing which summaries to show.</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2</a:t>
            </a:fld>
            <a:endParaRPr lang="en-US"/>
          </a:p>
        </p:txBody>
      </p:sp>
    </p:spTree>
    <p:extLst>
      <p:ext uri="{BB962C8B-B14F-4D97-AF65-F5344CB8AC3E}">
        <p14:creationId xmlns:p14="http://schemas.microsoft.com/office/powerpoint/2010/main" val="412818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G50</a:t>
            </a:r>
          </a:p>
        </p:txBody>
      </p:sp>
      <p:sp>
        <p:nvSpPr>
          <p:cNvPr id="4" name="Slide Number Placeholder 3"/>
          <p:cNvSpPr>
            <a:spLocks noGrp="1"/>
          </p:cNvSpPr>
          <p:nvPr>
            <p:ph type="sldNum" sz="quarter" idx="10"/>
          </p:nvPr>
        </p:nvSpPr>
        <p:spPr/>
        <p:txBody>
          <a:bodyPr/>
          <a:lstStyle/>
          <a:p>
            <a:fld id="{F81C4F19-61DD-45AE-A709-F8DA86F0E336}" type="slidenum">
              <a:rPr lang="en-US" smtClean="0"/>
              <a:t>20</a:t>
            </a:fld>
            <a:endParaRPr lang="en-US"/>
          </a:p>
        </p:txBody>
      </p:sp>
    </p:spTree>
    <p:extLst>
      <p:ext uri="{BB962C8B-B14F-4D97-AF65-F5344CB8AC3E}">
        <p14:creationId xmlns:p14="http://schemas.microsoft.com/office/powerpoint/2010/main" val="4186232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21</a:t>
            </a:fld>
            <a:endParaRPr lang="en-US"/>
          </a:p>
        </p:txBody>
      </p:sp>
    </p:spTree>
    <p:extLst>
      <p:ext uri="{BB962C8B-B14F-4D97-AF65-F5344CB8AC3E}">
        <p14:creationId xmlns:p14="http://schemas.microsoft.com/office/powerpoint/2010/main" val="194623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using Format Function on Home Ribbon or</a:t>
            </a:r>
          </a:p>
          <a:p>
            <a:r>
              <a:rPr lang="en-US" dirty="0"/>
              <a:t> “Right” click on the tab</a:t>
            </a:r>
          </a:p>
        </p:txBody>
      </p:sp>
      <p:sp>
        <p:nvSpPr>
          <p:cNvPr id="4" name="Slide Number Placeholder 3"/>
          <p:cNvSpPr>
            <a:spLocks noGrp="1"/>
          </p:cNvSpPr>
          <p:nvPr>
            <p:ph type="sldNum" sz="quarter" idx="10"/>
          </p:nvPr>
        </p:nvSpPr>
        <p:spPr/>
        <p:txBody>
          <a:bodyPr/>
          <a:lstStyle/>
          <a:p>
            <a:fld id="{F81C4F19-61DD-45AE-A709-F8DA86F0E336}" type="slidenum">
              <a:rPr lang="en-US" smtClean="0"/>
              <a:t>22</a:t>
            </a:fld>
            <a:endParaRPr lang="en-US"/>
          </a:p>
        </p:txBody>
      </p:sp>
    </p:spTree>
    <p:extLst>
      <p:ext uri="{BB962C8B-B14F-4D97-AF65-F5344CB8AC3E}">
        <p14:creationId xmlns:p14="http://schemas.microsoft.com/office/powerpoint/2010/main" val="1167634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25</a:t>
            </a:fld>
            <a:endParaRPr lang="en-US"/>
          </a:p>
        </p:txBody>
      </p:sp>
    </p:spTree>
    <p:extLst>
      <p:ext uri="{BB962C8B-B14F-4D97-AF65-F5344CB8AC3E}">
        <p14:creationId xmlns:p14="http://schemas.microsoft.com/office/powerpoint/2010/main" val="264334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26</a:t>
            </a:fld>
            <a:endParaRPr lang="en-US"/>
          </a:p>
        </p:txBody>
      </p:sp>
    </p:spTree>
    <p:extLst>
      <p:ext uri="{BB962C8B-B14F-4D97-AF65-F5344CB8AC3E}">
        <p14:creationId xmlns:p14="http://schemas.microsoft.com/office/powerpoint/2010/main" val="3214499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27</a:t>
            </a:fld>
            <a:endParaRPr lang="en-US"/>
          </a:p>
        </p:txBody>
      </p:sp>
    </p:spTree>
    <p:extLst>
      <p:ext uri="{BB962C8B-B14F-4D97-AF65-F5344CB8AC3E}">
        <p14:creationId xmlns:p14="http://schemas.microsoft.com/office/powerpoint/2010/main" val="288890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b="1" dirty="0"/>
              <a:t>Description</a:t>
            </a:r>
            <a:endParaRPr lang="en-US" dirty="0"/>
          </a:p>
          <a:p>
            <a:pPr rtl="0" eaLnBrk="1" fontAlgn="t" latinLnBrk="0" hangingPunct="1"/>
            <a:r>
              <a:rPr lang="en-US" dirty="0"/>
              <a:t>Excel displays this error when a column is not wide enough to display all the characters in a cell, or a cell contains negative date or time values.</a:t>
            </a:r>
          </a:p>
          <a:p>
            <a:pPr rtl="0" eaLnBrk="1" fontAlgn="t" latinLnBrk="0" hangingPunct="1"/>
            <a:r>
              <a:rPr lang="en-US" dirty="0"/>
              <a:t>For example, a formula that subtracts a date in the future from a date in the past, such as =06/15/2008-07/01/2008, results in a negative date value.</a:t>
            </a:r>
          </a:p>
          <a:p>
            <a:pPr rtl="0" eaLnBrk="1" fontAlgn="t" latinLnBrk="0" hangingPunct="1"/>
            <a:r>
              <a:rPr lang="en-US" b="1" cap="all" dirty="0"/>
              <a:t>TIP:</a:t>
            </a:r>
            <a:r>
              <a:rPr lang="en-US" dirty="0"/>
              <a:t> Try to auto-fit the cell by double-clicking between the column headers. If ### is displayed because Excel can’t display all of the characters this will correct it.</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28</a:t>
            </a:fld>
            <a:endParaRPr lang="en-US"/>
          </a:p>
        </p:txBody>
      </p:sp>
    </p:spTree>
    <p:extLst>
      <p:ext uri="{BB962C8B-B14F-4D97-AF65-F5344CB8AC3E}">
        <p14:creationId xmlns:p14="http://schemas.microsoft.com/office/powerpoint/2010/main" val="779005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displays this error when a number is divided either by zero (0) or by a cell that contains no value.</a:t>
            </a:r>
          </a:p>
          <a:p>
            <a:endParaRPr lang="en-US" dirty="0"/>
          </a:p>
          <a:p>
            <a:r>
              <a:rPr lang="en-US" dirty="0"/>
              <a:t>TIP: Add an error handler like in the following example, which is =IF(C2,B2/C2,0)</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29</a:t>
            </a:fld>
            <a:endParaRPr lang="en-US"/>
          </a:p>
        </p:txBody>
      </p:sp>
    </p:spTree>
    <p:extLst>
      <p:ext uri="{BB962C8B-B14F-4D97-AF65-F5344CB8AC3E}">
        <p14:creationId xmlns:p14="http://schemas.microsoft.com/office/powerpoint/2010/main" val="350252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displays this error when a value is not available to a function or formula.</a:t>
            </a:r>
          </a:p>
          <a:p>
            <a:endParaRPr lang="en-US" dirty="0"/>
          </a:p>
          <a:p>
            <a:r>
              <a:rPr lang="en-US" dirty="0"/>
              <a:t>If you’re using a function like VLOOKUP, does what you’re trying to lookup have a match in the lookup range? Most often it doesn’t.</a:t>
            </a:r>
          </a:p>
          <a:p>
            <a:endParaRPr lang="en-US" dirty="0"/>
          </a:p>
          <a:p>
            <a:r>
              <a:rPr lang="en-US" dirty="0"/>
              <a:t>Try using IFERROR to suppress the #N/A. In this case you could use:</a:t>
            </a:r>
          </a:p>
          <a:p>
            <a:endParaRPr lang="en-US" dirty="0"/>
          </a:p>
          <a:p>
            <a:r>
              <a:rPr lang="en-US" dirty="0"/>
              <a:t>=IFERROR(VLOOKUP(D2,$D$6:$E$8,2,TRUE),0)</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30</a:t>
            </a:fld>
            <a:endParaRPr lang="en-US"/>
          </a:p>
        </p:txBody>
      </p:sp>
    </p:spTree>
    <p:extLst>
      <p:ext uri="{BB962C8B-B14F-4D97-AF65-F5344CB8AC3E}">
        <p14:creationId xmlns:p14="http://schemas.microsoft.com/office/powerpoint/2010/main" val="2547554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error is displayed when Excel does not recognize text in a formula. For example, a range name or the name of a function may be spelled incorrectly.</a:t>
            </a:r>
          </a:p>
          <a:p>
            <a:endParaRPr lang="en-US" dirty="0"/>
          </a:p>
          <a:p>
            <a:r>
              <a:rPr lang="en-US" dirty="0"/>
              <a:t>NOTE: If you’re using a function, make sure the function name is spelled correctly. In this case SUM is spelled incorrectly. Remove the “e” and Excel will correct it.</a:t>
            </a:r>
          </a:p>
        </p:txBody>
      </p:sp>
      <p:sp>
        <p:nvSpPr>
          <p:cNvPr id="4" name="Slide Number Placeholder 3"/>
          <p:cNvSpPr>
            <a:spLocks noGrp="1"/>
          </p:cNvSpPr>
          <p:nvPr>
            <p:ph type="sldNum" sz="quarter" idx="10"/>
          </p:nvPr>
        </p:nvSpPr>
        <p:spPr/>
        <p:txBody>
          <a:bodyPr/>
          <a:lstStyle/>
          <a:p>
            <a:fld id="{F81C4F19-61DD-45AE-A709-F8DA86F0E336}" type="slidenum">
              <a:rPr lang="en-US" smtClean="0"/>
              <a:t>31</a:t>
            </a:fld>
            <a:endParaRPr lang="en-US"/>
          </a:p>
        </p:txBody>
      </p:sp>
    </p:spTree>
    <p:extLst>
      <p:ext uri="{BB962C8B-B14F-4D97-AF65-F5344CB8AC3E}">
        <p14:creationId xmlns:p14="http://schemas.microsoft.com/office/powerpoint/2010/main" val="135686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3</a:t>
            </a:fld>
            <a:endParaRPr lang="en-US"/>
          </a:p>
        </p:txBody>
      </p:sp>
    </p:spTree>
    <p:extLst>
      <p:ext uri="{BB962C8B-B14F-4D97-AF65-F5344CB8AC3E}">
        <p14:creationId xmlns:p14="http://schemas.microsoft.com/office/powerpoint/2010/main" val="1970280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Excel displays this error when you specify an intersection of two areas that do not intersect (cross). The intersection operator is a space character that separates references in a formula.</a:t>
            </a:r>
          </a:p>
          <a:p>
            <a:pPr defTabSz="931774">
              <a:defRPr/>
            </a:pPr>
            <a:endParaRPr lang="en-US" dirty="0"/>
          </a:p>
          <a:p>
            <a:pPr defTabSz="931774">
              <a:defRPr/>
            </a:pPr>
            <a:r>
              <a:rPr lang="en-US" dirty="0"/>
              <a:t>NOTE: Make sure your ranges are correctly separated - the areas C2:C3 and E4:E6 do not intersect, so entering the formula =SUM(C2:C3 E4:E6) returns the #NULL! error. Putting a comma between the C and E ranges will correct it =SUM(C2:C3,E4:E6)</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32</a:t>
            </a:fld>
            <a:endParaRPr lang="en-US"/>
          </a:p>
        </p:txBody>
      </p:sp>
    </p:spTree>
    <p:extLst>
      <p:ext uri="{BB962C8B-B14F-4D97-AF65-F5344CB8AC3E}">
        <p14:creationId xmlns:p14="http://schemas.microsoft.com/office/powerpoint/2010/main" val="2300953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displays this error when a cell reference is not valid. For example, you may have deleted cells that were referred to by other formulas, or you may have pasted cells that you moved on top of cells that were referred to by other formulas.</a:t>
            </a:r>
          </a:p>
          <a:p>
            <a:endParaRPr lang="en-US" dirty="0"/>
          </a:p>
          <a:p>
            <a:pPr defTabSz="931774">
              <a:defRPr/>
            </a:pPr>
            <a:r>
              <a:rPr lang="en-US" dirty="0"/>
              <a:t>Did you accidentally delete a row or column? We deleted column B in this formula, =SUM(A2,B2,C2), and look what happened.</a:t>
            </a:r>
          </a:p>
          <a:p>
            <a:pPr defTabSz="931774">
              <a:defRPr/>
            </a:pPr>
            <a:endParaRPr lang="en-US" dirty="0"/>
          </a:p>
          <a:p>
            <a:pPr defTabSz="931774">
              <a:defRPr/>
            </a:pPr>
            <a:r>
              <a:rPr lang="en-US" dirty="0"/>
              <a:t>Either use Undo (</a:t>
            </a:r>
            <a:r>
              <a:rPr lang="en-US" dirty="0" err="1"/>
              <a:t>Ctrl+Z</a:t>
            </a:r>
            <a:r>
              <a:rPr lang="en-US" dirty="0"/>
              <a:t>) to undo the deletion, rebuild the formula, or use a continuous range reference like this: =SUM(A2:C2), which would have automatically updated when column B was deleted.</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33</a:t>
            </a:fld>
            <a:endParaRPr lang="en-US"/>
          </a:p>
        </p:txBody>
      </p:sp>
    </p:spTree>
    <p:extLst>
      <p:ext uri="{BB962C8B-B14F-4D97-AF65-F5344CB8AC3E}">
        <p14:creationId xmlns:p14="http://schemas.microsoft.com/office/powerpoint/2010/main" val="249126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can display this error if your formula includes cells that contain different data types.</a:t>
            </a:r>
          </a:p>
          <a:p>
            <a:endParaRPr lang="en-US" dirty="0"/>
          </a:p>
          <a:p>
            <a:r>
              <a:rPr lang="en-US" dirty="0"/>
              <a:t>Are you using Math operators (+, -, *, /, ^) with different data types? If so, try using a function instead. In this case =SUM(F2:F5) would correct the problem.</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34</a:t>
            </a:fld>
            <a:endParaRPr lang="en-US"/>
          </a:p>
        </p:txBody>
      </p:sp>
    </p:spTree>
    <p:extLst>
      <p:ext uri="{BB962C8B-B14F-4D97-AF65-F5344CB8AC3E}">
        <p14:creationId xmlns:p14="http://schemas.microsoft.com/office/powerpoint/2010/main" val="215132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absolute cell reference</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cell</a:t>
            </a:r>
            <a:r>
              <a:rPr lang="en-US" sz="1200" b="0" i="0" kern="1200" dirty="0">
                <a:solidFill>
                  <a:schemeClr val="tx1"/>
                </a:solidFill>
                <a:effectLst/>
                <a:latin typeface="+mn-lt"/>
                <a:ea typeface="+mn-ea"/>
                <a:cs typeface="+mn-cs"/>
              </a:rPr>
              <a:t> address that contains a dollar sign ($) in the row or column coordinate, or both. When you enter a </a:t>
            </a:r>
            <a:r>
              <a:rPr lang="en-US" sz="1200" b="1" i="0" kern="1200" dirty="0">
                <a:solidFill>
                  <a:schemeClr val="tx1"/>
                </a:solidFill>
                <a:effectLst/>
                <a:latin typeface="+mn-lt"/>
                <a:ea typeface="+mn-ea"/>
                <a:cs typeface="+mn-cs"/>
              </a:rPr>
              <a:t>cell reference</a:t>
            </a:r>
            <a:r>
              <a:rPr lang="en-US" sz="1200" b="0" i="0" kern="1200" dirty="0">
                <a:solidFill>
                  <a:schemeClr val="tx1"/>
                </a:solidFill>
                <a:effectLst/>
                <a:latin typeface="+mn-lt"/>
                <a:ea typeface="+mn-ea"/>
                <a:cs typeface="+mn-cs"/>
              </a:rPr>
              <a:t> in a </a:t>
            </a:r>
            <a:r>
              <a:rPr lang="en-US" sz="1200" b="1" i="0" kern="1200" dirty="0">
                <a:solidFill>
                  <a:schemeClr val="tx1"/>
                </a:solidFill>
                <a:effectLst/>
                <a:latin typeface="+mn-lt"/>
                <a:ea typeface="+mn-ea"/>
                <a:cs typeface="+mn-cs"/>
              </a:rPr>
              <a:t>formula</a:t>
            </a:r>
            <a:r>
              <a:rPr lang="en-US" sz="1200" b="0" i="0" kern="1200" dirty="0">
                <a:solidFill>
                  <a:schemeClr val="tx1"/>
                </a:solidFill>
                <a:effectLst/>
                <a:latin typeface="+mn-lt"/>
                <a:ea typeface="+mn-ea"/>
                <a:cs typeface="+mn-cs"/>
              </a:rPr>
              <a:t>, Excel assumes it is a relative </a:t>
            </a:r>
            <a:r>
              <a:rPr lang="en-US" sz="1200" b="1" i="0" kern="1200" dirty="0" err="1">
                <a:solidFill>
                  <a:schemeClr val="tx1"/>
                </a:solidFill>
                <a:effectLst/>
                <a:latin typeface="+mn-lt"/>
                <a:ea typeface="+mn-ea"/>
                <a:cs typeface="+mn-cs"/>
              </a:rPr>
              <a:t>reference</a:t>
            </a:r>
            <a:r>
              <a:rPr lang="en-US" sz="1200" b="0" i="0" kern="1200" dirty="0" err="1">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change it to an </a:t>
            </a:r>
            <a:r>
              <a:rPr lang="en-US" sz="1200" b="1" i="0" kern="1200" dirty="0">
                <a:solidFill>
                  <a:schemeClr val="tx1"/>
                </a:solidFill>
                <a:effectLst/>
                <a:latin typeface="+mn-lt"/>
                <a:ea typeface="+mn-ea"/>
                <a:cs typeface="+mn-cs"/>
              </a:rPr>
              <a:t>absolute reference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solidFill>
                  <a:srgbClr val="000000"/>
                </a:solidFill>
                <a:latin typeface="Calibri" panose="020F0502020204030204" pitchFamily="34" charset="0"/>
              </a:rPr>
              <a:t>Absolute and Relative Referencing</a:t>
            </a:r>
            <a:r>
              <a:rPr lang="en-US" dirty="0"/>
              <a:t> </a:t>
            </a:r>
            <a:r>
              <a:rPr lang="en-US" i="1" dirty="0">
                <a:solidFill>
                  <a:srgbClr val="000000"/>
                </a:solidFill>
                <a:latin typeface="Calibri" panose="020F0502020204030204" pitchFamily="34" charset="0"/>
              </a:rPr>
              <a:t>Reference Type</a:t>
            </a:r>
            <a:r>
              <a:rPr lang="en-US" dirty="0"/>
              <a:t> </a:t>
            </a:r>
            <a:r>
              <a:rPr lang="en-US" i="1" dirty="0">
                <a:solidFill>
                  <a:srgbClr val="000000"/>
                </a:solidFill>
                <a:latin typeface="Calibri" panose="020F0502020204030204" pitchFamily="34" charset="0"/>
              </a:rPr>
              <a:t>Formula</a:t>
            </a:r>
            <a:r>
              <a:rPr lang="en-US" dirty="0"/>
              <a:t> </a:t>
            </a:r>
            <a:r>
              <a:rPr lang="en-US" i="1" dirty="0">
                <a:solidFill>
                  <a:srgbClr val="000000"/>
                </a:solidFill>
                <a:latin typeface="Calibri" panose="020F0502020204030204" pitchFamily="34" charset="0"/>
              </a:rPr>
              <a:t>What Happens After Copying the Formula</a:t>
            </a:r>
            <a:r>
              <a:rPr lang="en-US" dirty="0"/>
              <a:t> </a:t>
            </a:r>
            <a:r>
              <a:rPr lang="en-US" dirty="0">
                <a:solidFill>
                  <a:srgbClr val="000000"/>
                </a:solidFill>
                <a:latin typeface="Calibri" panose="020F0502020204030204" pitchFamily="34" charset="0"/>
              </a:rPr>
              <a:t>RELATIVE:</a:t>
            </a:r>
            <a:r>
              <a:rPr lang="en-US" dirty="0"/>
              <a:t> </a:t>
            </a:r>
            <a:r>
              <a:rPr lang="en-US" dirty="0">
                <a:solidFill>
                  <a:srgbClr val="000000"/>
                </a:solidFill>
                <a:latin typeface="Calibri" panose="020F0502020204030204" pitchFamily="34" charset="0"/>
              </a:rPr>
              <a:t>=A1</a:t>
            </a:r>
            <a:r>
              <a:rPr lang="en-US" dirty="0"/>
              <a:t> </a:t>
            </a:r>
            <a:r>
              <a:rPr lang="en-US" dirty="0">
                <a:solidFill>
                  <a:srgbClr val="000000"/>
                </a:solidFill>
                <a:latin typeface="Calibri" panose="020F0502020204030204" pitchFamily="34" charset="0"/>
              </a:rPr>
              <a:t>Either or both, column A and row #1 can change</a:t>
            </a:r>
            <a:r>
              <a:rPr lang="en-US" dirty="0"/>
              <a:t> </a:t>
            </a:r>
            <a:r>
              <a:rPr lang="en-US" dirty="0">
                <a:solidFill>
                  <a:srgbClr val="000000"/>
                </a:solidFill>
                <a:latin typeface="Calibri" panose="020F0502020204030204" pitchFamily="34" charset="0"/>
              </a:rPr>
              <a:t>ABSOLUTE: </a:t>
            </a:r>
            <a:r>
              <a:rPr lang="en-US" dirty="0"/>
              <a:t> </a:t>
            </a:r>
            <a:r>
              <a:rPr lang="en-US" dirty="0">
                <a:solidFill>
                  <a:srgbClr val="000000"/>
                </a:solidFill>
                <a:latin typeface="Calibri" panose="020F0502020204030204" pitchFamily="34" charset="0"/>
              </a:rPr>
              <a:t>=$A$1</a:t>
            </a:r>
            <a:r>
              <a:rPr lang="en-US" dirty="0"/>
              <a:t> </a:t>
            </a:r>
            <a:r>
              <a:rPr lang="en-US" dirty="0">
                <a:solidFill>
                  <a:srgbClr val="000000"/>
                </a:solidFill>
                <a:latin typeface="Calibri" panose="020F0502020204030204" pitchFamily="34" charset="0"/>
              </a:rPr>
              <a:t>The column letter A and row number 1 DO NOT CHANGE</a:t>
            </a:r>
            <a:r>
              <a:rPr lang="en-US" dirty="0"/>
              <a:t> </a:t>
            </a:r>
            <a:r>
              <a:rPr lang="en-US" dirty="0">
                <a:solidFill>
                  <a:srgbClr val="000000"/>
                </a:solidFill>
                <a:latin typeface="Calibri" panose="020F0502020204030204" pitchFamily="34" charset="0"/>
              </a:rPr>
              <a:t>MIXED:</a:t>
            </a:r>
            <a:r>
              <a:rPr lang="en-US" dirty="0"/>
              <a:t> </a:t>
            </a:r>
            <a:r>
              <a:rPr lang="en-US" dirty="0">
                <a:solidFill>
                  <a:srgbClr val="000000"/>
                </a:solidFill>
                <a:latin typeface="Calibri" panose="020F0502020204030204" pitchFamily="34" charset="0"/>
              </a:rPr>
              <a:t>=$A1</a:t>
            </a:r>
            <a:r>
              <a:rPr lang="en-US" dirty="0"/>
              <a:t> </a:t>
            </a:r>
            <a:r>
              <a:rPr lang="en-US" dirty="0">
                <a:solidFill>
                  <a:srgbClr val="000000"/>
                </a:solidFill>
                <a:latin typeface="Calibri" panose="020F0502020204030204" pitchFamily="34" charset="0"/>
              </a:rPr>
              <a:t>The column letter A does NOT change; Row number 1 CAN change.</a:t>
            </a:r>
            <a:r>
              <a:rPr lang="en-US" dirty="0"/>
              <a:t> </a:t>
            </a:r>
            <a:r>
              <a:rPr lang="en-US" dirty="0">
                <a:solidFill>
                  <a:srgbClr val="000000"/>
                </a:solidFill>
                <a:latin typeface="Calibri" panose="020F0502020204030204" pitchFamily="34" charset="0"/>
              </a:rPr>
              <a:t>MIXED:</a:t>
            </a:r>
            <a:r>
              <a:rPr lang="en-US" dirty="0"/>
              <a:t> </a:t>
            </a:r>
            <a:r>
              <a:rPr lang="en-US" dirty="0">
                <a:solidFill>
                  <a:srgbClr val="000000"/>
                </a:solidFill>
                <a:latin typeface="Calibri" panose="020F0502020204030204" pitchFamily="34" charset="0"/>
              </a:rPr>
              <a:t>=A$1</a:t>
            </a:r>
            <a:r>
              <a:rPr lang="en-US" dirty="0"/>
              <a:t> </a:t>
            </a:r>
            <a:r>
              <a:rPr lang="en-US" dirty="0">
                <a:solidFill>
                  <a:srgbClr val="000000"/>
                </a:solidFill>
                <a:latin typeface="Calibri" panose="020F0502020204030204" pitchFamily="34" charset="0"/>
              </a:rPr>
              <a:t>The column letter A CAN change; Row number 1 does NOT change.</a:t>
            </a:r>
            <a:r>
              <a:rPr lang="en-US" dirty="0"/>
              <a:t> </a:t>
            </a:r>
            <a:r>
              <a:rPr lang="en-US" dirty="0">
                <a:solidFill>
                  <a:srgbClr val="000000"/>
                </a:solidFill>
                <a:latin typeface="Calibri" panose="020F0502020204030204" pitchFamily="34" charset="0"/>
              </a:rPr>
              <a:t>For Example:</a:t>
            </a:r>
            <a:r>
              <a:rPr lang="en-US" dirty="0"/>
              <a:t> </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35</a:t>
            </a:fld>
            <a:endParaRPr lang="en-US"/>
          </a:p>
        </p:txBody>
      </p:sp>
    </p:spTree>
    <p:extLst>
      <p:ext uri="{BB962C8B-B14F-4D97-AF65-F5344CB8AC3E}">
        <p14:creationId xmlns:p14="http://schemas.microsoft.com/office/powerpoint/2010/main" val="307473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order</a:t>
            </a:r>
            <a:r>
              <a:rPr lang="en-US" sz="1200" kern="1200" dirty="0">
                <a:solidFill>
                  <a:schemeClr val="tx1"/>
                </a:solidFill>
                <a:effectLst/>
                <a:latin typeface="+mn-lt"/>
                <a:ea typeface="+mn-ea"/>
                <a:cs typeface="+mn-cs"/>
              </a:rPr>
              <a:t> of </a:t>
            </a:r>
            <a:r>
              <a:rPr lang="en-US" sz="1200" b="1" kern="1200" dirty="0">
                <a:solidFill>
                  <a:schemeClr val="tx1"/>
                </a:solidFill>
                <a:effectLst/>
                <a:latin typeface="+mn-lt"/>
                <a:ea typeface="+mn-ea"/>
                <a:cs typeface="+mn-cs"/>
              </a:rPr>
              <a:t>operations</a:t>
            </a:r>
            <a:r>
              <a:rPr lang="en-US" sz="1200" kern="1200" dirty="0">
                <a:solidFill>
                  <a:schemeClr val="tx1"/>
                </a:solidFill>
                <a:effectLst/>
                <a:latin typeface="+mn-lt"/>
                <a:ea typeface="+mn-ea"/>
                <a:cs typeface="+mn-cs"/>
              </a:rPr>
              <a:t> will allow you to solve this problem the right way. The </a:t>
            </a:r>
            <a:r>
              <a:rPr lang="en-US" sz="1200" b="1" kern="1200" dirty="0">
                <a:solidFill>
                  <a:schemeClr val="tx1"/>
                </a:solidFill>
                <a:effectLst/>
                <a:latin typeface="+mn-lt"/>
                <a:ea typeface="+mn-ea"/>
                <a:cs typeface="+mn-cs"/>
              </a:rPr>
              <a:t>order</a:t>
            </a:r>
            <a:r>
              <a:rPr lang="en-US" sz="1200" kern="1200" dirty="0">
                <a:solidFill>
                  <a:schemeClr val="tx1"/>
                </a:solidFill>
                <a:effectLst/>
                <a:latin typeface="+mn-lt"/>
                <a:ea typeface="+mn-ea"/>
                <a:cs typeface="+mn-cs"/>
              </a:rPr>
              <a:t> is this: Parenthesis, Exponents, Multiplication and Division, Addition and Subtraction. Always perform the </a:t>
            </a:r>
            <a:r>
              <a:rPr lang="en-US" sz="1200" b="1" kern="1200" dirty="0">
                <a:solidFill>
                  <a:schemeClr val="tx1"/>
                </a:solidFill>
                <a:effectLst/>
                <a:latin typeface="+mn-lt"/>
                <a:ea typeface="+mn-ea"/>
                <a:cs typeface="+mn-cs"/>
              </a:rPr>
              <a:t>operations</a:t>
            </a:r>
            <a:r>
              <a:rPr lang="en-US" sz="1200" kern="1200" dirty="0">
                <a:solidFill>
                  <a:schemeClr val="tx1"/>
                </a:solidFill>
                <a:effectLst/>
                <a:latin typeface="+mn-lt"/>
                <a:ea typeface="+mn-ea"/>
                <a:cs typeface="+mn-cs"/>
              </a:rPr>
              <a:t> inside a parenthesis first, then do exponents.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simple formula is a mathematical expression with one operator, such as 7+9. A complex formula has more than one mathematical operator, such as 5+2*8. When there is more than one </a:t>
            </a:r>
            <a:r>
              <a:rPr lang="en-US" sz="1200" b="1" kern="1200" dirty="0">
                <a:solidFill>
                  <a:schemeClr val="tx1"/>
                </a:solidFill>
                <a:effectLst/>
                <a:latin typeface="+mn-lt"/>
                <a:ea typeface="+mn-ea"/>
                <a:cs typeface="+mn-cs"/>
              </a:rPr>
              <a:t>operation</a:t>
            </a:r>
            <a:r>
              <a:rPr lang="en-US" sz="1200" kern="1200" dirty="0">
                <a:solidFill>
                  <a:schemeClr val="tx1"/>
                </a:solidFill>
                <a:effectLst/>
                <a:latin typeface="+mn-lt"/>
                <a:ea typeface="+mn-ea"/>
                <a:cs typeface="+mn-cs"/>
              </a:rPr>
              <a:t> in a formula, the </a:t>
            </a:r>
            <a:r>
              <a:rPr lang="en-US" sz="1200" b="1" kern="1200" dirty="0">
                <a:solidFill>
                  <a:schemeClr val="tx1"/>
                </a:solidFill>
                <a:effectLst/>
                <a:latin typeface="+mn-lt"/>
                <a:ea typeface="+mn-ea"/>
                <a:cs typeface="+mn-cs"/>
              </a:rPr>
              <a:t>order</a:t>
            </a:r>
            <a:r>
              <a:rPr lang="en-US" sz="1200" kern="1200" dirty="0">
                <a:solidFill>
                  <a:schemeClr val="tx1"/>
                </a:solidFill>
                <a:effectLst/>
                <a:latin typeface="+mn-lt"/>
                <a:ea typeface="+mn-ea"/>
                <a:cs typeface="+mn-cs"/>
              </a:rPr>
              <a:t> of </a:t>
            </a:r>
            <a:r>
              <a:rPr lang="en-US" sz="1200" b="1" kern="1200" dirty="0">
                <a:solidFill>
                  <a:schemeClr val="tx1"/>
                </a:solidFill>
                <a:effectLst/>
                <a:latin typeface="+mn-lt"/>
                <a:ea typeface="+mn-ea"/>
                <a:cs typeface="+mn-cs"/>
              </a:rPr>
              <a:t>operations</a:t>
            </a:r>
            <a:r>
              <a:rPr lang="en-US" sz="1200" kern="1200" dirty="0">
                <a:solidFill>
                  <a:schemeClr val="tx1"/>
                </a:solidFill>
                <a:effectLst/>
                <a:latin typeface="+mn-lt"/>
                <a:ea typeface="+mn-ea"/>
                <a:cs typeface="+mn-cs"/>
              </a:rPr>
              <a:t> tells </a:t>
            </a:r>
            <a:r>
              <a:rPr lang="en-US" sz="1200" b="1" kern="1200" dirty="0">
                <a:solidFill>
                  <a:schemeClr val="tx1"/>
                </a:solidFill>
                <a:effectLst/>
                <a:latin typeface="+mn-lt"/>
                <a:ea typeface="+mn-ea"/>
                <a:cs typeface="+mn-cs"/>
              </a:rPr>
              <a:t>Excel</a:t>
            </a:r>
            <a:r>
              <a:rPr lang="en-US" sz="1200" kern="1200" dirty="0">
                <a:solidFill>
                  <a:schemeClr val="tx1"/>
                </a:solidFill>
                <a:effectLst/>
                <a:latin typeface="+mn-lt"/>
                <a:ea typeface="+mn-ea"/>
                <a:cs typeface="+mn-cs"/>
              </a:rPr>
              <a:t> which </a:t>
            </a:r>
            <a:r>
              <a:rPr lang="en-US" sz="1200" b="1" kern="1200" dirty="0">
                <a:solidFill>
                  <a:schemeClr val="tx1"/>
                </a:solidFill>
                <a:effectLst/>
                <a:latin typeface="+mn-lt"/>
                <a:ea typeface="+mn-ea"/>
                <a:cs typeface="+mn-cs"/>
              </a:rPr>
              <a:t>operation</a:t>
            </a:r>
            <a:r>
              <a:rPr lang="en-US" sz="1200" kern="1200" dirty="0">
                <a:solidFill>
                  <a:schemeClr val="tx1"/>
                </a:solidFill>
                <a:effectLst/>
                <a:latin typeface="+mn-lt"/>
                <a:ea typeface="+mn-ea"/>
                <a:cs typeface="+mn-cs"/>
              </a:rPr>
              <a:t> to calculate first.</a:t>
            </a:r>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36</a:t>
            </a:fld>
            <a:endParaRPr lang="en-US"/>
          </a:p>
        </p:txBody>
      </p:sp>
    </p:spTree>
    <p:extLst>
      <p:ext uri="{BB962C8B-B14F-4D97-AF65-F5344CB8AC3E}">
        <p14:creationId xmlns:p14="http://schemas.microsoft.com/office/powerpoint/2010/main" val="2294880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37</a:t>
            </a:fld>
            <a:endParaRPr lang="en-US"/>
          </a:p>
        </p:txBody>
      </p:sp>
    </p:spTree>
    <p:extLst>
      <p:ext uri="{BB962C8B-B14F-4D97-AF65-F5344CB8AC3E}">
        <p14:creationId xmlns:p14="http://schemas.microsoft.com/office/powerpoint/2010/main" val="2549554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38</a:t>
            </a:fld>
            <a:endParaRPr lang="en-US"/>
          </a:p>
        </p:txBody>
      </p:sp>
    </p:spTree>
    <p:extLst>
      <p:ext uri="{BB962C8B-B14F-4D97-AF65-F5344CB8AC3E}">
        <p14:creationId xmlns:p14="http://schemas.microsoft.com/office/powerpoint/2010/main" val="3307784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Formulas Ribbon, Error Checking it will tell you at the bottom where the error is.</a:t>
            </a:r>
          </a:p>
        </p:txBody>
      </p:sp>
      <p:sp>
        <p:nvSpPr>
          <p:cNvPr id="4" name="Slide Number Placeholder 3"/>
          <p:cNvSpPr>
            <a:spLocks noGrp="1"/>
          </p:cNvSpPr>
          <p:nvPr>
            <p:ph type="sldNum" sz="quarter" idx="10"/>
          </p:nvPr>
        </p:nvSpPr>
        <p:spPr/>
        <p:txBody>
          <a:bodyPr/>
          <a:lstStyle/>
          <a:p>
            <a:fld id="{F81C4F19-61DD-45AE-A709-F8DA86F0E336}" type="slidenum">
              <a:rPr lang="en-US" smtClean="0"/>
              <a:t>39</a:t>
            </a:fld>
            <a:endParaRPr lang="en-US"/>
          </a:p>
        </p:txBody>
      </p:sp>
    </p:spTree>
    <p:extLst>
      <p:ext uri="{BB962C8B-B14F-4D97-AF65-F5344CB8AC3E}">
        <p14:creationId xmlns:p14="http://schemas.microsoft.com/office/powerpoint/2010/main" val="2063361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40</a:t>
            </a:fld>
            <a:endParaRPr lang="en-US"/>
          </a:p>
        </p:txBody>
      </p:sp>
    </p:spTree>
    <p:extLst>
      <p:ext uri="{BB962C8B-B14F-4D97-AF65-F5344CB8AC3E}">
        <p14:creationId xmlns:p14="http://schemas.microsoft.com/office/powerpoint/2010/main" val="1791625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41</a:t>
            </a:fld>
            <a:endParaRPr lang="en-US"/>
          </a:p>
        </p:txBody>
      </p:sp>
    </p:spTree>
    <p:extLst>
      <p:ext uri="{BB962C8B-B14F-4D97-AF65-F5344CB8AC3E}">
        <p14:creationId xmlns:p14="http://schemas.microsoft.com/office/powerpoint/2010/main" val="420391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rgbClr val="2F2F2F"/>
                </a:solidFill>
                <a:latin typeface="Segoe UI" panose="020B0502040204020203" pitchFamily="34" charset="0"/>
              </a:rPr>
              <a:t>When we speak about functions, they are actually part of a formula</a:t>
            </a:r>
          </a:p>
          <a:p>
            <a:pPr defTabSz="931774">
              <a:defRPr/>
            </a:pPr>
            <a:r>
              <a:rPr lang="en-US" dirty="0">
                <a:solidFill>
                  <a:srgbClr val="2F2F2F"/>
                </a:solidFill>
                <a:latin typeface="Segoe UI" panose="020B0502040204020203" pitchFamily="34" charset="0"/>
              </a:rPr>
              <a:t>1Functions: included with Excel, functions are engineered formulas that carry out specific calculations. For example, the PI() function returns the value of pi: 3.142...</a:t>
            </a:r>
          </a:p>
          <a:p>
            <a:pPr defTabSz="931774">
              <a:defRPr/>
            </a:pPr>
            <a:r>
              <a:rPr lang="en-US" dirty="0">
                <a:solidFill>
                  <a:srgbClr val="2F2F2F"/>
                </a:solidFill>
                <a:latin typeface="Segoe UI" panose="020B0502040204020203" pitchFamily="34" charset="0"/>
              </a:rPr>
              <a:t>2References: refer to individual cells or ranges of cells. A2 returns the value in cell A2.</a:t>
            </a:r>
          </a:p>
          <a:p>
            <a:pPr>
              <a:buFont typeface="+mj-lt"/>
              <a:buNone/>
            </a:pPr>
            <a:endParaRPr lang="en-US" dirty="0">
              <a:solidFill>
                <a:srgbClr val="2F2F2F"/>
              </a:solidFill>
              <a:latin typeface="Segoe UI" panose="020B0502040204020203" pitchFamily="34" charset="0"/>
            </a:endParaRPr>
          </a:p>
          <a:p>
            <a:pPr>
              <a:buFont typeface="+mj-lt"/>
              <a:buNone/>
            </a:pPr>
            <a:r>
              <a:rPr lang="en-US" dirty="0">
                <a:solidFill>
                  <a:srgbClr val="2F2F2F"/>
                </a:solidFill>
                <a:latin typeface="Segoe UI" panose="020B0502040204020203" pitchFamily="34" charset="0"/>
              </a:rPr>
              <a:t>3Constants: numbers or text values entered directly into a formula, such as 2.</a:t>
            </a:r>
          </a:p>
          <a:p>
            <a:pPr>
              <a:buFont typeface="+mj-lt"/>
              <a:buNone/>
            </a:pPr>
            <a:r>
              <a:rPr lang="en-US" dirty="0">
                <a:solidFill>
                  <a:srgbClr val="2F2F2F"/>
                </a:solidFill>
                <a:latin typeface="Segoe UI" panose="020B0502040204020203" pitchFamily="34" charset="0"/>
              </a:rPr>
              <a:t>4</a:t>
            </a:r>
            <a:r>
              <a:rPr lang="en-US" baseline="0" dirty="0">
                <a:solidFill>
                  <a:srgbClr val="2F2F2F"/>
                </a:solidFill>
                <a:latin typeface="Segoe UI" panose="020B0502040204020203" pitchFamily="34" charset="0"/>
              </a:rPr>
              <a:t> </a:t>
            </a:r>
            <a:r>
              <a:rPr lang="en-US" dirty="0">
                <a:solidFill>
                  <a:srgbClr val="2F2F2F"/>
                </a:solidFill>
                <a:latin typeface="Segoe UI" panose="020B0502040204020203" pitchFamily="34" charset="0"/>
              </a:rPr>
              <a:t>Operators: The ^ (caret) operator raises a number to a power, and the * (asterisk) operator multiplies. Use + and – add and subtract values, and / to divide.</a:t>
            </a:r>
            <a:endParaRPr lang="en-US" b="0" i="0" dirty="0">
              <a:solidFill>
                <a:srgbClr val="2F2F2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a:t>
            </a:fld>
            <a:endParaRPr lang="en-US"/>
          </a:p>
        </p:txBody>
      </p:sp>
    </p:spTree>
    <p:extLst>
      <p:ext uri="{BB962C8B-B14F-4D97-AF65-F5344CB8AC3E}">
        <p14:creationId xmlns:p14="http://schemas.microsoft.com/office/powerpoint/2010/main" val="3775981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42</a:t>
            </a:fld>
            <a:endParaRPr lang="en-US"/>
          </a:p>
        </p:txBody>
      </p:sp>
    </p:spTree>
    <p:extLst>
      <p:ext uri="{BB962C8B-B14F-4D97-AF65-F5344CB8AC3E}">
        <p14:creationId xmlns:p14="http://schemas.microsoft.com/office/powerpoint/2010/main" val="2650928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Excel</a:t>
            </a:r>
            <a:r>
              <a:rPr lang="en-US" baseline="0" dirty="0"/>
              <a:t> thinks there is a mistake</a:t>
            </a:r>
            <a:endParaRPr lang="en-US" dirty="0"/>
          </a:p>
          <a:p>
            <a:r>
              <a:rPr lang="en-US" dirty="0"/>
              <a:t>Returns an</a:t>
            </a:r>
            <a:r>
              <a:rPr lang="en-US" baseline="0" dirty="0"/>
              <a:t> error message like “inconsistent formula”</a:t>
            </a:r>
          </a:p>
          <a:p>
            <a:r>
              <a:rPr lang="en-US" baseline="0" dirty="0"/>
              <a:t>Then Options such as copy the formula from the left </a:t>
            </a:r>
          </a:p>
          <a:p>
            <a:r>
              <a:rPr lang="en-US" baseline="0" dirty="0"/>
              <a:t>Get Help on the error</a:t>
            </a:r>
          </a:p>
          <a:p>
            <a:r>
              <a:rPr lang="en-US" baseline="0" dirty="0"/>
              <a:t>Ignore Error</a:t>
            </a:r>
          </a:p>
          <a:p>
            <a:r>
              <a:rPr lang="en-US" baseline="0" dirty="0"/>
              <a:t>Edit in Formula Bar (at top)</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43</a:t>
            </a:fld>
            <a:endParaRPr lang="en-US"/>
          </a:p>
        </p:txBody>
      </p:sp>
    </p:spTree>
    <p:extLst>
      <p:ext uri="{BB962C8B-B14F-4D97-AF65-F5344CB8AC3E}">
        <p14:creationId xmlns:p14="http://schemas.microsoft.com/office/powerpoint/2010/main" val="3399663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44</a:t>
            </a:fld>
            <a:endParaRPr lang="en-US"/>
          </a:p>
        </p:txBody>
      </p:sp>
    </p:spTree>
    <p:extLst>
      <p:ext uri="{BB962C8B-B14F-4D97-AF65-F5344CB8AC3E}">
        <p14:creationId xmlns:p14="http://schemas.microsoft.com/office/powerpoint/2010/main" val="1805744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45</a:t>
            </a:fld>
            <a:endParaRPr lang="en-US"/>
          </a:p>
        </p:txBody>
      </p:sp>
    </p:spTree>
    <p:extLst>
      <p:ext uri="{BB962C8B-B14F-4D97-AF65-F5344CB8AC3E}">
        <p14:creationId xmlns:p14="http://schemas.microsoft.com/office/powerpoint/2010/main" val="3856480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Ribbon &gt; Formulas &gt; Formula</a:t>
            </a:r>
            <a:r>
              <a:rPr lang="en-US" baseline="0" dirty="0"/>
              <a:t> Auditing &gt; Error Checking</a:t>
            </a:r>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46</a:t>
            </a:fld>
            <a:endParaRPr lang="en-US"/>
          </a:p>
        </p:txBody>
      </p:sp>
    </p:spTree>
    <p:extLst>
      <p:ext uri="{BB962C8B-B14F-4D97-AF65-F5344CB8AC3E}">
        <p14:creationId xmlns:p14="http://schemas.microsoft.com/office/powerpoint/2010/main" val="3068663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is to “Sort” to see extremes</a:t>
            </a:r>
          </a:p>
          <a:p>
            <a:r>
              <a:rPr lang="en-US" dirty="0"/>
              <a:t>Use an About or Welcome Sheet</a:t>
            </a:r>
          </a:p>
        </p:txBody>
      </p:sp>
      <p:sp>
        <p:nvSpPr>
          <p:cNvPr id="4" name="Slide Number Placeholder 3"/>
          <p:cNvSpPr>
            <a:spLocks noGrp="1"/>
          </p:cNvSpPr>
          <p:nvPr>
            <p:ph type="sldNum" sz="quarter" idx="10"/>
          </p:nvPr>
        </p:nvSpPr>
        <p:spPr/>
        <p:txBody>
          <a:bodyPr/>
          <a:lstStyle/>
          <a:p>
            <a:fld id="{F81C4F19-61DD-45AE-A709-F8DA86F0E336}" type="slidenum">
              <a:rPr lang="en-US" smtClean="0"/>
              <a:t>47</a:t>
            </a:fld>
            <a:endParaRPr lang="en-US"/>
          </a:p>
        </p:txBody>
      </p:sp>
    </p:spTree>
    <p:extLst>
      <p:ext uri="{BB962C8B-B14F-4D97-AF65-F5344CB8AC3E}">
        <p14:creationId xmlns:p14="http://schemas.microsoft.com/office/powerpoint/2010/main" val="258779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48</a:t>
            </a:fld>
            <a:endParaRPr lang="en-US"/>
          </a:p>
        </p:txBody>
      </p:sp>
    </p:spTree>
    <p:extLst>
      <p:ext uri="{BB962C8B-B14F-4D97-AF65-F5344CB8AC3E}">
        <p14:creationId xmlns:p14="http://schemas.microsoft.com/office/powerpoint/2010/main" val="1410801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Dependent Traces formula to the dependent cell. Points to  the cells that are dependent on the active cell</a:t>
            </a:r>
          </a:p>
          <a:p>
            <a:r>
              <a:rPr lang="en-US" dirty="0"/>
              <a:t> </a:t>
            </a:r>
          </a:p>
          <a:p>
            <a:r>
              <a:rPr lang="en-US" dirty="0"/>
              <a:t>Precedent traces cells provide data to a formula</a:t>
            </a:r>
          </a:p>
        </p:txBody>
      </p:sp>
      <p:sp>
        <p:nvSpPr>
          <p:cNvPr id="4" name="Slide Number Placeholder 3"/>
          <p:cNvSpPr>
            <a:spLocks noGrp="1"/>
          </p:cNvSpPr>
          <p:nvPr>
            <p:ph type="sldNum" sz="quarter" idx="10"/>
          </p:nvPr>
        </p:nvSpPr>
        <p:spPr/>
        <p:txBody>
          <a:bodyPr/>
          <a:lstStyle/>
          <a:p>
            <a:fld id="{F81C4F19-61DD-45AE-A709-F8DA86F0E336}" type="slidenum">
              <a:rPr lang="en-US" smtClean="0"/>
              <a:t>49</a:t>
            </a:fld>
            <a:endParaRPr lang="en-US"/>
          </a:p>
        </p:txBody>
      </p:sp>
    </p:spTree>
    <p:extLst>
      <p:ext uri="{BB962C8B-B14F-4D97-AF65-F5344CB8AC3E}">
        <p14:creationId xmlns:p14="http://schemas.microsoft.com/office/powerpoint/2010/main" val="664366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When cells are not visible on a worksheet, you can watch those cells and their formulas in the Watch Window toolbar. The Watch Window makes it convenient to inspect, audit, or confirm formula calculations and results in large worksheets. By using the Watch Window, you don't need to repeatedly scroll or go to different parts of your worksheet.</a:t>
            </a:r>
          </a:p>
          <a:p>
            <a:pPr defTabSz="931774">
              <a:defRPr/>
            </a:pPr>
            <a:endParaRPr lang="en-US" dirty="0"/>
          </a:p>
          <a:p>
            <a:pPr defTabSz="931774">
              <a:defRPr/>
            </a:pPr>
            <a:r>
              <a:rPr lang="en-US" dirty="0"/>
              <a:t>This toolbar can be moved or docked like any other toolbar. For example, you can dock it on the bottom of the window. The toolbar keeps track of the following cell properties: 1) Workbook, 2) Sheet, 3) Name (if the cell has a corresponding Named Range), 4) Cell address, 5) Value, and 6) Formula.</a:t>
            </a:r>
          </a:p>
          <a:p>
            <a:endParaRPr lang="en-US" dirty="0"/>
          </a:p>
          <a:p>
            <a:pPr defTabSz="931774">
              <a:defRPr/>
            </a:pPr>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50</a:t>
            </a:fld>
            <a:endParaRPr lang="en-US"/>
          </a:p>
        </p:txBody>
      </p:sp>
    </p:spTree>
    <p:extLst>
      <p:ext uri="{BB962C8B-B14F-4D97-AF65-F5344CB8AC3E}">
        <p14:creationId xmlns:p14="http://schemas.microsoft.com/office/powerpoint/2010/main" val="1376870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cells that you want to watch.</a:t>
            </a:r>
          </a:p>
          <a:p>
            <a:endParaRPr lang="en-US" dirty="0"/>
          </a:p>
          <a:p>
            <a:r>
              <a:rPr lang="en-US" dirty="0"/>
              <a:t>To select all cells on a worksheet with formulas, on the Home tab, in the Editing group, click Find &amp; Select (or you can use </a:t>
            </a:r>
            <a:r>
              <a:rPr lang="en-US" dirty="0" err="1"/>
              <a:t>Ctrl+G</a:t>
            </a:r>
            <a:r>
              <a:rPr lang="en-US" dirty="0"/>
              <a:t>, or </a:t>
            </a:r>
            <a:r>
              <a:rPr lang="en-US" dirty="0" err="1"/>
              <a:t>Control+G</a:t>
            </a:r>
            <a:r>
              <a:rPr lang="en-US" dirty="0"/>
              <a:t> on the Mac)&gt; Go To Special &gt; Formulas.</a:t>
            </a:r>
          </a:p>
          <a:p>
            <a:endParaRPr lang="en-US" dirty="0"/>
          </a:p>
          <a:p>
            <a:pPr defTabSz="931774">
              <a:defRPr/>
            </a:pPr>
            <a:r>
              <a:rPr lang="en-US" dirty="0"/>
              <a:t>On the Formulas tab, in the Formula Auditing group, click Watch Window.</a:t>
            </a:r>
          </a:p>
          <a:p>
            <a:endParaRPr lang="en-US" dirty="0"/>
          </a:p>
          <a:p>
            <a:pPr defTabSz="931774">
              <a:defRPr/>
            </a:pPr>
            <a:r>
              <a:rPr lang="en-US" dirty="0"/>
              <a:t>Confirm that you have selected all of the cells you want to watch and click Add.</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51</a:t>
            </a:fld>
            <a:endParaRPr lang="en-US"/>
          </a:p>
        </p:txBody>
      </p:sp>
    </p:spTree>
    <p:extLst>
      <p:ext uri="{BB962C8B-B14F-4D97-AF65-F5344CB8AC3E}">
        <p14:creationId xmlns:p14="http://schemas.microsoft.com/office/powerpoint/2010/main" val="220778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5</a:t>
            </a:fld>
            <a:endParaRPr lang="en-US"/>
          </a:p>
        </p:txBody>
      </p:sp>
    </p:spTree>
    <p:extLst>
      <p:ext uri="{BB962C8B-B14F-4D97-AF65-F5344CB8AC3E}">
        <p14:creationId xmlns:p14="http://schemas.microsoft.com/office/powerpoint/2010/main" val="3872611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to be raised by taxes</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52</a:t>
            </a:fld>
            <a:endParaRPr lang="en-US"/>
          </a:p>
        </p:txBody>
      </p:sp>
    </p:spTree>
    <p:extLst>
      <p:ext uri="{BB962C8B-B14F-4D97-AF65-F5344CB8AC3E}">
        <p14:creationId xmlns:p14="http://schemas.microsoft.com/office/powerpoint/2010/main" val="2751163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 auditing</a:t>
            </a:r>
          </a:p>
        </p:txBody>
      </p:sp>
      <p:sp>
        <p:nvSpPr>
          <p:cNvPr id="4" name="Slide Number Placeholder 3"/>
          <p:cNvSpPr>
            <a:spLocks noGrp="1"/>
          </p:cNvSpPr>
          <p:nvPr>
            <p:ph type="sldNum" sz="quarter" idx="10"/>
          </p:nvPr>
        </p:nvSpPr>
        <p:spPr/>
        <p:txBody>
          <a:bodyPr/>
          <a:lstStyle/>
          <a:p>
            <a:fld id="{F81C4F19-61DD-45AE-A709-F8DA86F0E336}" type="slidenum">
              <a:rPr lang="en-US" smtClean="0"/>
              <a:t>54</a:t>
            </a:fld>
            <a:endParaRPr lang="en-US"/>
          </a:p>
        </p:txBody>
      </p:sp>
    </p:spTree>
    <p:extLst>
      <p:ext uri="{BB962C8B-B14F-4D97-AF65-F5344CB8AC3E}">
        <p14:creationId xmlns:p14="http://schemas.microsoft.com/office/powerpoint/2010/main" val="610693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understanding how a nested formula calculates the final result is difficult because there are several intermediate calculations and logical tests. However, by using the Evaluate Formula dialog box, you can see the different parts of a nested formula evaluated in the order the formula is calculated. For example, the formula =IF(AVERAGE(D2:D5)&gt;50,SUM(E2:E5),0)is easier to understand when you can see the following intermediate results:</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55</a:t>
            </a:fld>
            <a:endParaRPr lang="en-US"/>
          </a:p>
        </p:txBody>
      </p:sp>
    </p:spTree>
    <p:extLst>
      <p:ext uri="{BB962C8B-B14F-4D97-AF65-F5344CB8AC3E}">
        <p14:creationId xmlns:p14="http://schemas.microsoft.com/office/powerpoint/2010/main" val="2991023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“step In” for more detail or “step Out”</a:t>
            </a:r>
          </a:p>
        </p:txBody>
      </p:sp>
      <p:sp>
        <p:nvSpPr>
          <p:cNvPr id="4" name="Slide Number Placeholder 3"/>
          <p:cNvSpPr>
            <a:spLocks noGrp="1"/>
          </p:cNvSpPr>
          <p:nvPr>
            <p:ph type="sldNum" sz="quarter" idx="10"/>
          </p:nvPr>
        </p:nvSpPr>
        <p:spPr/>
        <p:txBody>
          <a:bodyPr/>
          <a:lstStyle/>
          <a:p>
            <a:fld id="{F81C4F19-61DD-45AE-A709-F8DA86F0E336}" type="slidenum">
              <a:rPr lang="en-US" smtClean="0"/>
              <a:t>56</a:t>
            </a:fld>
            <a:endParaRPr lang="en-US"/>
          </a:p>
        </p:txBody>
      </p:sp>
    </p:spTree>
    <p:extLst>
      <p:ext uri="{BB962C8B-B14F-4D97-AF65-F5344CB8AC3E}">
        <p14:creationId xmlns:p14="http://schemas.microsoft.com/office/powerpoint/2010/main" val="238416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show formulas</a:t>
            </a:r>
          </a:p>
        </p:txBody>
      </p:sp>
      <p:sp>
        <p:nvSpPr>
          <p:cNvPr id="4" name="Slide Number Placeholder 3"/>
          <p:cNvSpPr>
            <a:spLocks noGrp="1"/>
          </p:cNvSpPr>
          <p:nvPr>
            <p:ph type="sldNum" sz="quarter" idx="10"/>
          </p:nvPr>
        </p:nvSpPr>
        <p:spPr/>
        <p:txBody>
          <a:bodyPr/>
          <a:lstStyle/>
          <a:p>
            <a:fld id="{F81C4F19-61DD-45AE-A709-F8DA86F0E336}" type="slidenum">
              <a:rPr lang="en-US" smtClean="0"/>
              <a:t>57</a:t>
            </a:fld>
            <a:endParaRPr lang="en-US"/>
          </a:p>
        </p:txBody>
      </p:sp>
    </p:spTree>
    <p:extLst>
      <p:ext uri="{BB962C8B-B14F-4D97-AF65-F5344CB8AC3E}">
        <p14:creationId xmlns:p14="http://schemas.microsoft.com/office/powerpoint/2010/main" val="3701435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the Evaluate Formula dialog box</a:t>
            </a:r>
          </a:p>
          <a:p>
            <a:endParaRPr lang="en-US" dirty="0"/>
          </a:p>
          <a:p>
            <a:r>
              <a:rPr lang="en-US" dirty="0"/>
              <a:t>Description</a:t>
            </a:r>
          </a:p>
          <a:p>
            <a:endParaRPr lang="en-US" dirty="0"/>
          </a:p>
          <a:p>
            <a:r>
              <a:rPr lang="en-US" dirty="0"/>
              <a:t>=IF(AVERAGE(D2:D5)&gt;50,SUM(E2:E5),0)</a:t>
            </a:r>
          </a:p>
          <a:p>
            <a:endParaRPr lang="en-US" dirty="0"/>
          </a:p>
          <a:p>
            <a:r>
              <a:rPr lang="en-US" dirty="0"/>
              <a:t>The nested formula is initially displayed. The AVERAGE function and the SUM function are nested within the IF function.</a:t>
            </a:r>
          </a:p>
          <a:p>
            <a:endParaRPr lang="en-US" dirty="0"/>
          </a:p>
          <a:p>
            <a:r>
              <a:rPr lang="en-US" dirty="0"/>
              <a:t>The cell range D2:D5 contains the values 55, 35, 45, and 25, and so the result of the AVERAGE(D2:D5) function is 40.</a:t>
            </a:r>
          </a:p>
          <a:p>
            <a:endParaRPr lang="en-US" dirty="0"/>
          </a:p>
          <a:p>
            <a:r>
              <a:rPr lang="en-US" dirty="0"/>
              <a:t>=IF(40&gt;50,SUM(E2:E5),0)</a:t>
            </a:r>
          </a:p>
          <a:p>
            <a:endParaRPr lang="en-US" dirty="0"/>
          </a:p>
          <a:p>
            <a:r>
              <a:rPr lang="en-US" dirty="0"/>
              <a:t>The cell range D2:D5 contains the values 55, 35, 45, and 25, and so the result of the AVERAGE(D2:D5) function is 40.</a:t>
            </a:r>
          </a:p>
          <a:p>
            <a:endParaRPr lang="en-US" dirty="0"/>
          </a:p>
          <a:p>
            <a:r>
              <a:rPr lang="en-US" dirty="0"/>
              <a:t>=IF(</a:t>
            </a:r>
            <a:r>
              <a:rPr lang="en-US" dirty="0" err="1"/>
              <a:t>False,SUM</a:t>
            </a:r>
            <a:r>
              <a:rPr lang="en-US" dirty="0"/>
              <a:t>(E2:E5),0)</a:t>
            </a:r>
          </a:p>
          <a:p>
            <a:endParaRPr lang="en-US" dirty="0"/>
          </a:p>
          <a:p>
            <a:r>
              <a:rPr lang="en-US" dirty="0"/>
              <a:t>Because 40 is not greater than 50, the expression in the first argument of the IF function (the </a:t>
            </a:r>
            <a:r>
              <a:rPr lang="en-US" dirty="0" err="1"/>
              <a:t>logical_test</a:t>
            </a:r>
            <a:r>
              <a:rPr lang="en-US" dirty="0"/>
              <a:t> argument) is False.</a:t>
            </a:r>
          </a:p>
          <a:p>
            <a:endParaRPr lang="en-US" dirty="0"/>
          </a:p>
          <a:p>
            <a:r>
              <a:rPr lang="en-US" dirty="0"/>
              <a:t>The IF function returns the value of the third argument (the </a:t>
            </a:r>
            <a:r>
              <a:rPr lang="en-US" dirty="0" err="1"/>
              <a:t>value_if_false</a:t>
            </a:r>
            <a:r>
              <a:rPr lang="en-US" dirty="0"/>
              <a:t> argument). The SUM function is not evaluated because it is the second argument to the IF function (</a:t>
            </a:r>
            <a:r>
              <a:rPr lang="en-US" dirty="0" err="1"/>
              <a:t>value_if_true</a:t>
            </a:r>
            <a:r>
              <a:rPr lang="en-US" dirty="0"/>
              <a:t> argument), and it is returned only when the expression is True.</a:t>
            </a:r>
          </a:p>
          <a:p>
            <a:r>
              <a:rPr lang="en-US" dirty="0"/>
              <a:t>Select the cell that you want to evaluate. Only one cell can be evaluated at a time.</a:t>
            </a:r>
          </a:p>
          <a:p>
            <a:endParaRPr lang="en-US" dirty="0"/>
          </a:p>
          <a:p>
            <a:r>
              <a:rPr lang="en-US" dirty="0"/>
              <a:t>Select the Formulas tab &gt; Formula Auditing &gt; Evaluate Formula.</a:t>
            </a:r>
          </a:p>
          <a:p>
            <a:endParaRPr lang="en-US" dirty="0"/>
          </a:p>
          <a:p>
            <a:r>
              <a:rPr lang="en-US" dirty="0"/>
              <a:t>Click Evaluate to examine the value of the underlined reference. The result of the evaluation is shown in italics.</a:t>
            </a:r>
          </a:p>
          <a:p>
            <a:endParaRPr lang="en-US" dirty="0"/>
          </a:p>
          <a:p>
            <a:r>
              <a:rPr lang="en-US" dirty="0"/>
              <a:t>If the underlined part of the formula is a reference to another formula, click Step In to display the other formula in the Evaluation box. Click Step Out to go back to the previous cell and formula.</a:t>
            </a:r>
          </a:p>
          <a:p>
            <a:endParaRPr lang="en-US" dirty="0"/>
          </a:p>
          <a:p>
            <a:r>
              <a:rPr lang="en-US" dirty="0"/>
              <a:t>The Step In button is not available for a reference the second time the reference appears in the formula, or if the formula refers to a cell in a separate workbook.</a:t>
            </a:r>
          </a:p>
          <a:p>
            <a:endParaRPr lang="en-US" dirty="0"/>
          </a:p>
          <a:p>
            <a:r>
              <a:rPr lang="en-US" dirty="0"/>
              <a:t>Continue clicking Evaluate until each part of the formula has been evaluated.</a:t>
            </a:r>
          </a:p>
          <a:p>
            <a:endParaRPr lang="en-US" dirty="0"/>
          </a:p>
          <a:p>
            <a:r>
              <a:rPr lang="en-US" dirty="0"/>
              <a:t>To see the evaluation again, click Restart.</a:t>
            </a:r>
          </a:p>
          <a:p>
            <a:endParaRPr lang="en-US" dirty="0"/>
          </a:p>
          <a:p>
            <a:r>
              <a:rPr lang="en-US" dirty="0"/>
              <a:t>To end the evaluation, click Close.</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58</a:t>
            </a:fld>
            <a:endParaRPr lang="en-US"/>
          </a:p>
        </p:txBody>
      </p:sp>
    </p:spTree>
    <p:extLst>
      <p:ext uri="{BB962C8B-B14F-4D97-AF65-F5344CB8AC3E}">
        <p14:creationId xmlns:p14="http://schemas.microsoft.com/office/powerpoint/2010/main" val="864160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PRINTING</a:t>
            </a:r>
          </a:p>
          <a:p>
            <a:r>
              <a:rPr lang="en-US" dirty="0"/>
              <a:t>Inserting Moving</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59</a:t>
            </a:fld>
            <a:endParaRPr lang="en-US"/>
          </a:p>
        </p:txBody>
      </p:sp>
    </p:spTree>
    <p:extLst>
      <p:ext uri="{BB962C8B-B14F-4D97-AF65-F5344CB8AC3E}">
        <p14:creationId xmlns:p14="http://schemas.microsoft.com/office/powerpoint/2010/main" val="4109875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advantages to using styles:</a:t>
            </a:r>
          </a:p>
          <a:p>
            <a:r>
              <a:rPr lang="en-US" b="1" dirty="0"/>
              <a:t>Speed</a:t>
            </a:r>
            <a:r>
              <a:rPr lang="en-US" dirty="0"/>
              <a:t>. When you have a lot of cells to format, it’s faster to apply a style than to apply all the formatting features individually. And if you need to change a formatting feature of all the cells – like just the color or the font – changing the style definition will immediately update the cell formatting.</a:t>
            </a:r>
          </a:p>
          <a:p>
            <a:r>
              <a:rPr lang="en-US" b="1" dirty="0"/>
              <a:t>Consistency</a:t>
            </a:r>
            <a:r>
              <a:rPr lang="en-US" dirty="0"/>
              <a:t>. When formatting a lot of cells, it’s easy to make a mistake and select a slightly different color or font size. But when you apply styles, the exact, same formatting gets applied every time.</a:t>
            </a:r>
          </a:p>
          <a:p>
            <a:r>
              <a:rPr lang="en-US" dirty="0"/>
              <a:t>Excel has built-in styles that you can use, and you can also modify them and create your own. Here's how.</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60</a:t>
            </a:fld>
            <a:endParaRPr lang="en-US"/>
          </a:p>
        </p:txBody>
      </p:sp>
    </p:spTree>
    <p:extLst>
      <p:ext uri="{BB962C8B-B14F-4D97-AF65-F5344CB8AC3E}">
        <p14:creationId xmlns:p14="http://schemas.microsoft.com/office/powerpoint/2010/main" val="1309218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a:t>
            </a:r>
            <a:r>
              <a:rPr lang="en-US" b="1" dirty="0"/>
              <a:t>View</a:t>
            </a:r>
            <a:r>
              <a:rPr lang="en-US" dirty="0"/>
              <a:t> tab, in the </a:t>
            </a:r>
            <a:r>
              <a:rPr lang="en-US" b="1" dirty="0"/>
              <a:t>Show</a:t>
            </a:r>
            <a:r>
              <a:rPr lang="en-US" dirty="0"/>
              <a:t> group, clear the </a:t>
            </a:r>
            <a:r>
              <a:rPr lang="en-US" b="1" dirty="0"/>
              <a:t>Gridlines</a:t>
            </a:r>
            <a:r>
              <a:rPr lang="en-US" dirty="0"/>
              <a:t> check box.</a:t>
            </a:r>
          </a:p>
        </p:txBody>
      </p:sp>
      <p:sp>
        <p:nvSpPr>
          <p:cNvPr id="4" name="Slide Number Placeholder 3"/>
          <p:cNvSpPr>
            <a:spLocks noGrp="1"/>
          </p:cNvSpPr>
          <p:nvPr>
            <p:ph type="sldNum" sz="quarter" idx="10"/>
          </p:nvPr>
        </p:nvSpPr>
        <p:spPr/>
        <p:txBody>
          <a:bodyPr/>
          <a:lstStyle/>
          <a:p>
            <a:fld id="{F81C4F19-61DD-45AE-A709-F8DA86F0E336}" type="slidenum">
              <a:rPr lang="en-US" smtClean="0"/>
              <a:t>61</a:t>
            </a:fld>
            <a:endParaRPr lang="en-US"/>
          </a:p>
        </p:txBody>
      </p:sp>
    </p:spTree>
    <p:extLst>
      <p:ext uri="{BB962C8B-B14F-4D97-AF65-F5344CB8AC3E}">
        <p14:creationId xmlns:p14="http://schemas.microsoft.com/office/powerpoint/2010/main" val="2987574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62</a:t>
            </a:fld>
            <a:endParaRPr lang="en-US"/>
          </a:p>
        </p:txBody>
      </p:sp>
    </p:spTree>
    <p:extLst>
      <p:ext uri="{BB962C8B-B14F-4D97-AF65-F5344CB8AC3E}">
        <p14:creationId xmlns:p14="http://schemas.microsoft.com/office/powerpoint/2010/main" val="322721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adds a group of numbers</a:t>
            </a:r>
          </a:p>
          <a:p>
            <a:r>
              <a:rPr lang="en-US" dirty="0"/>
              <a:t>Count Counts the number of cells in a range, but only numbers</a:t>
            </a:r>
          </a:p>
          <a:p>
            <a:r>
              <a:rPr lang="en-US" dirty="0" err="1"/>
              <a:t>Counta</a:t>
            </a:r>
            <a:r>
              <a:rPr lang="en-US" dirty="0"/>
              <a:t> Counts the nonempty cells</a:t>
            </a:r>
          </a:p>
          <a:p>
            <a:r>
              <a:rPr lang="en-US" dirty="0"/>
              <a:t>Product Multiplies a bunch of numbers</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a:t>
            </a:fld>
            <a:endParaRPr lang="en-US"/>
          </a:p>
        </p:txBody>
      </p:sp>
    </p:spTree>
    <p:extLst>
      <p:ext uri="{BB962C8B-B14F-4D97-AF65-F5344CB8AC3E}">
        <p14:creationId xmlns:p14="http://schemas.microsoft.com/office/powerpoint/2010/main" val="4132416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 vs Calculate it </a:t>
            </a:r>
            <a:r>
              <a:rPr lang="en-US"/>
              <a:t>then put number in</a:t>
            </a:r>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63</a:t>
            </a:fld>
            <a:endParaRPr lang="en-US"/>
          </a:p>
        </p:txBody>
      </p:sp>
    </p:spTree>
    <p:extLst>
      <p:ext uri="{BB962C8B-B14F-4D97-AF65-F5344CB8AC3E}">
        <p14:creationId xmlns:p14="http://schemas.microsoft.com/office/powerpoint/2010/main" val="2368752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a file name that makes sense.</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64</a:t>
            </a:fld>
            <a:endParaRPr lang="en-US"/>
          </a:p>
        </p:txBody>
      </p:sp>
    </p:spTree>
    <p:extLst>
      <p:ext uri="{BB962C8B-B14F-4D97-AF65-F5344CB8AC3E}">
        <p14:creationId xmlns:p14="http://schemas.microsoft.com/office/powerpoint/2010/main" val="2376612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a:t>
            </a:r>
            <a:r>
              <a:rPr lang="en-US" b="1" dirty="0"/>
              <a:t>1: That sheet has a million rows and I'm going to fill them all!</a:t>
            </a:r>
          </a:p>
          <a:p>
            <a:pPr defTabSz="931774">
              <a:defRPr/>
            </a:pPr>
            <a:r>
              <a:rPr lang="en-US" b="1" dirty="0"/>
              <a:t> I use Excel as my database</a:t>
            </a:r>
          </a:p>
          <a:p>
            <a:pPr defTabSz="931774">
              <a:defRPr/>
            </a:pPr>
            <a:r>
              <a:rPr lang="en-US" b="1" dirty="0"/>
              <a:t> I know a few blank cells won't matter</a:t>
            </a:r>
          </a:p>
          <a:p>
            <a:pPr defTabSz="931774">
              <a:defRPr/>
            </a:pPr>
            <a:r>
              <a:rPr lang="en-US" b="1" dirty="0"/>
              <a:t>I always start at A1</a:t>
            </a:r>
          </a:p>
          <a:p>
            <a:r>
              <a:rPr lang="en-US" b="1" dirty="0"/>
              <a:t> I put as much as possible in each cell</a:t>
            </a:r>
          </a:p>
          <a:p>
            <a:r>
              <a:rPr lang="en-US" dirty="0"/>
              <a:t>An Excel sheet isn't a trash compactor. The more data you put into a single cell, the fewer opportunities you'll have to use and extract the data you need. Instead, atomize! Within the context of designing a spreadsheet, atomize means to break down your data into the smallest possible elements. For instance, if you're storing names, split the first and last names into two columns instead of one. If you store the names in </a:t>
            </a:r>
            <a:r>
              <a:rPr lang="en-US" i="1" dirty="0" err="1"/>
              <a:t>firstname</a:t>
            </a:r>
            <a:r>
              <a:rPr lang="en-US" dirty="0"/>
              <a:t> </a:t>
            </a:r>
            <a:r>
              <a:rPr lang="en-US" i="1" dirty="0" err="1"/>
              <a:t>lastname</a:t>
            </a:r>
            <a:r>
              <a:rPr lang="en-US" dirty="0"/>
              <a:t> format, you can't sort by last name. If you think the easy solution to that dilemma is to use </a:t>
            </a:r>
            <a:r>
              <a:rPr lang="en-US" i="1" dirty="0" err="1"/>
              <a:t>lastname</a:t>
            </a:r>
            <a:r>
              <a:rPr lang="en-US" dirty="0"/>
              <a:t> </a:t>
            </a:r>
            <a:r>
              <a:rPr lang="en-US" i="1" dirty="0" err="1"/>
              <a:t>firstname</a:t>
            </a:r>
            <a:r>
              <a:rPr lang="en-US" dirty="0"/>
              <a:t> format, you might get a surprise later on — someone is sure to ask for that type by first names. Always break your data into the smallest reasonable pieces. You can concatenate values later, but it's difficult to reverse-engineer data.</a:t>
            </a:r>
          </a:p>
          <a:p>
            <a:r>
              <a:rPr lang="en-US" b="1" dirty="0"/>
              <a:t>7: I did it myself!</a:t>
            </a:r>
          </a:p>
          <a:p>
            <a:r>
              <a:rPr lang="en-US" dirty="0"/>
              <a:t>This is one of those tips that won't benefit the folks who need it the most — they won't recognize themselves. Most of us (and I include myself in this group) don't have all the necessary skills to build from scratch every spreadsheet we need. We're not stupid. We just lack a particular skill set. When you don't feel quite up to the task, rely on someone else. It's okay to start with a prebuilt template and make changes to meet your needs. Your end product will be more dependable and you'll save time.</a:t>
            </a:r>
          </a:p>
          <a:p>
            <a:r>
              <a:rPr lang="en-US" b="1" dirty="0"/>
              <a:t>6: I set all my sheets to manual to speed things up</a:t>
            </a:r>
          </a:p>
          <a:p>
            <a:r>
              <a:rPr lang="en-US" dirty="0"/>
              <a:t>By default, Excel automatically recalculates formulas when a dependent cell changes. In a poorly designed or large workbook, all that calculating can slow things down. A common reaction to a slow workbook is to set the calculation mode to manual. The sheet will then recalculate only when you explicitly tell it to by pressing [F9]. There's an unseen consequence to this madness, though: Eventually, you will refer to a value that hasn't been updated. Manual calculation isn't bad; it just isn't the right fix for a slow workbook.</a:t>
            </a:r>
          </a:p>
          <a:p>
            <a:endParaRPr lang="en-US" dirty="0"/>
          </a:p>
          <a:p>
            <a:r>
              <a:rPr lang="en-US" b="1" dirty="0"/>
              <a:t>9</a:t>
            </a:r>
            <a:endParaRPr lang="en-US" dirty="0"/>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66</a:t>
            </a:fld>
            <a:endParaRPr lang="en-US"/>
          </a:p>
        </p:txBody>
      </p:sp>
    </p:spTree>
    <p:extLst>
      <p:ext uri="{BB962C8B-B14F-4D97-AF65-F5344CB8AC3E}">
        <p14:creationId xmlns:p14="http://schemas.microsoft.com/office/powerpoint/2010/main" val="33693160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67</a:t>
            </a:fld>
            <a:endParaRPr lang="en-US"/>
          </a:p>
        </p:txBody>
      </p:sp>
    </p:spTree>
    <p:extLst>
      <p:ext uri="{BB962C8B-B14F-4D97-AF65-F5344CB8AC3E}">
        <p14:creationId xmlns:p14="http://schemas.microsoft.com/office/powerpoint/2010/main" val="1180939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Quick Analysis tool (available in Excel 2016 and Excel 2013 only) let you total your numbers quickly. Whether it’s a sum, average, or count you want, Excel shows the calculation results right below or next to your numbers.</a:t>
            </a:r>
          </a:p>
          <a:p>
            <a:r>
              <a:rPr lang="en-US" dirty="0"/>
              <a:t>Select the cells that contain numbers you want to add or count.</a:t>
            </a:r>
          </a:p>
          <a:p>
            <a:r>
              <a:rPr lang="en-US" dirty="0"/>
              <a:t>Click the </a:t>
            </a:r>
            <a:r>
              <a:rPr lang="en-US" b="1" dirty="0"/>
              <a:t>Quick Analysis</a:t>
            </a:r>
            <a:r>
              <a:rPr lang="en-US" dirty="0"/>
              <a:t> button  in the bottom-right corner of the selection.</a:t>
            </a:r>
          </a:p>
          <a:p>
            <a:r>
              <a:rPr lang="en-US" dirty="0"/>
              <a:t>Click </a:t>
            </a:r>
            <a:r>
              <a:rPr lang="en-US" b="1" dirty="0"/>
              <a:t>Totals</a:t>
            </a:r>
            <a:r>
              <a:rPr lang="en-US" dirty="0"/>
              <a:t>, move your cursor across the buttons to see the calculation results for your data, and then click the button to apply the totals.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the </a:t>
            </a:r>
            <a:r>
              <a:rPr lang="en-US" b="1" dirty="0"/>
              <a:t>Quick Analysis</a:t>
            </a:r>
            <a:r>
              <a:rPr lang="en-US" dirty="0"/>
              <a:t> button  in the bottom-right corner of the selection.</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68</a:t>
            </a:fld>
            <a:endParaRPr lang="en-US"/>
          </a:p>
        </p:txBody>
      </p:sp>
    </p:spTree>
    <p:extLst>
      <p:ext uri="{BB962C8B-B14F-4D97-AF65-F5344CB8AC3E}">
        <p14:creationId xmlns:p14="http://schemas.microsoft.com/office/powerpoint/2010/main" val="2774570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78</a:t>
            </a:fld>
            <a:endParaRPr lang="en-US"/>
          </a:p>
        </p:txBody>
      </p:sp>
    </p:spTree>
    <p:extLst>
      <p:ext uri="{BB962C8B-B14F-4D97-AF65-F5344CB8AC3E}">
        <p14:creationId xmlns:p14="http://schemas.microsoft.com/office/powerpoint/2010/main" val="41042298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blank cell near the data you want to show in a </a:t>
            </a:r>
            <a:r>
              <a:rPr lang="en-US" dirty="0" err="1"/>
              <a:t>sparkline</a:t>
            </a:r>
            <a:r>
              <a:rPr lang="en-US" dirty="0"/>
              <a:t>.</a:t>
            </a:r>
          </a:p>
          <a:p>
            <a:r>
              <a:rPr lang="en-US" dirty="0"/>
              <a:t>On the </a:t>
            </a:r>
            <a:r>
              <a:rPr lang="en-US" b="1" dirty="0"/>
              <a:t>Insert</a:t>
            </a:r>
            <a:r>
              <a:rPr lang="en-US" dirty="0"/>
              <a:t> tab, in the </a:t>
            </a:r>
            <a:r>
              <a:rPr lang="en-US" b="1" dirty="0" err="1"/>
              <a:t>Sparklines</a:t>
            </a:r>
            <a:r>
              <a:rPr lang="en-US" dirty="0"/>
              <a:t> group, click </a:t>
            </a:r>
            <a:r>
              <a:rPr lang="en-US" b="1" dirty="0"/>
              <a:t>Line</a:t>
            </a:r>
            <a:r>
              <a:rPr lang="en-US" dirty="0"/>
              <a:t>, </a:t>
            </a:r>
            <a:r>
              <a:rPr lang="en-US" b="1" dirty="0"/>
              <a:t>Column</a:t>
            </a:r>
            <a:r>
              <a:rPr lang="en-US" dirty="0"/>
              <a:t>, or </a:t>
            </a:r>
            <a:r>
              <a:rPr lang="en-US" b="1" dirty="0"/>
              <a:t>Win/Loss</a:t>
            </a:r>
            <a:r>
              <a:rPr lang="en-US" dirty="0"/>
              <a:t>.</a:t>
            </a:r>
          </a:p>
          <a:p>
            <a:r>
              <a:rPr lang="en-US" dirty="0" err="1"/>
              <a:t>Sparklines</a:t>
            </a:r>
            <a:r>
              <a:rPr lang="en-US" dirty="0"/>
              <a:t> are tiny charts inside single worksheet cells that can be used to visually represent and show a trend in your data. </a:t>
            </a:r>
            <a:r>
              <a:rPr lang="en-US" dirty="0" err="1"/>
              <a:t>Sparklines</a:t>
            </a:r>
            <a:r>
              <a:rPr lang="en-US" dirty="0"/>
              <a:t> can draw attention to important items such as seasonal changes or economic cycles and highlight the maximum and minimum values in a different color. Showing trends in your worksheet data can be useful, especially when you’re sharing your data with other people.</a:t>
            </a:r>
          </a:p>
          <a:p>
            <a:endParaRPr lang="en-US" dirty="0">
              <a:solidFill>
                <a:srgbClr val="7030A0"/>
              </a:solidFill>
            </a:endParaRPr>
          </a:p>
          <a:p>
            <a:r>
              <a:rPr lang="en-US" dirty="0">
                <a:solidFill>
                  <a:srgbClr val="7030A0"/>
                </a:solidFill>
              </a:rPr>
              <a:t>Worksheet with </a:t>
            </a:r>
            <a:r>
              <a:rPr lang="en-US" dirty="0" err="1">
                <a:solidFill>
                  <a:srgbClr val="7030A0"/>
                </a:solidFill>
              </a:rPr>
              <a:t>sparklines</a:t>
            </a:r>
            <a:endParaRPr lang="en-US" dirty="0">
              <a:solidFill>
                <a:srgbClr val="7030A0"/>
              </a:solidFill>
            </a:endParaRP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80</a:t>
            </a:fld>
            <a:endParaRPr lang="en-US"/>
          </a:p>
        </p:txBody>
      </p:sp>
    </p:spTree>
    <p:extLst>
      <p:ext uri="{BB962C8B-B14F-4D97-AF65-F5344CB8AC3E}">
        <p14:creationId xmlns:p14="http://schemas.microsoft.com/office/powerpoint/2010/main" val="6482489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Restrict your work to Few Columns And Rows</a:t>
            </a:r>
            <a:r>
              <a:rPr lang="en-US" dirty="0"/>
              <a:t> (boss proof)</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86</a:t>
            </a:fld>
            <a:endParaRPr lang="en-US"/>
          </a:p>
        </p:txBody>
      </p:sp>
    </p:spTree>
    <p:extLst>
      <p:ext uri="{BB962C8B-B14F-4D97-AF65-F5344CB8AC3E}">
        <p14:creationId xmlns:p14="http://schemas.microsoft.com/office/powerpoint/2010/main" val="4142438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arking</a:t>
            </a:r>
            <a:r>
              <a:rPr lang="en-US" sz="1200" b="0" i="0" kern="1200" dirty="0">
                <a:solidFill>
                  <a:schemeClr val="tx1"/>
                </a:solidFill>
                <a:effectLst/>
                <a:latin typeface="+mn-lt"/>
                <a:ea typeface="+mn-ea"/>
                <a:cs typeface="+mn-cs"/>
              </a:rPr>
              <a:t> a workbook as final will not prevent others from editing it. If you want to prevent people from editing it, you can use the </a:t>
            </a:r>
            <a:r>
              <a:rPr lang="en-US" sz="1200" b="1" i="0" kern="1200" dirty="0">
                <a:solidFill>
                  <a:schemeClr val="tx1"/>
                </a:solidFill>
                <a:effectLst/>
                <a:latin typeface="+mn-lt"/>
                <a:ea typeface="+mn-ea"/>
                <a:cs typeface="+mn-cs"/>
              </a:rPr>
              <a:t>Restrict Access</a:t>
            </a:r>
            <a:r>
              <a:rPr lang="en-US" sz="1200" b="0" i="0" kern="1200" dirty="0">
                <a:solidFill>
                  <a:schemeClr val="tx1"/>
                </a:solidFill>
                <a:effectLst/>
                <a:latin typeface="+mn-lt"/>
                <a:ea typeface="+mn-ea"/>
                <a:cs typeface="+mn-cs"/>
              </a:rPr>
              <a:t> option instead.</a:t>
            </a:r>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87</a:t>
            </a:fld>
            <a:endParaRPr lang="en-US"/>
          </a:p>
        </p:txBody>
      </p:sp>
    </p:spTree>
    <p:extLst>
      <p:ext uri="{BB962C8B-B14F-4D97-AF65-F5344CB8AC3E}">
        <p14:creationId xmlns:p14="http://schemas.microsoft.com/office/powerpoint/2010/main" val="2958351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88</a:t>
            </a:fld>
            <a:endParaRPr lang="en-US"/>
          </a:p>
        </p:txBody>
      </p:sp>
    </p:spTree>
    <p:extLst>
      <p:ext uri="{BB962C8B-B14F-4D97-AF65-F5344CB8AC3E}">
        <p14:creationId xmlns:p14="http://schemas.microsoft.com/office/powerpoint/2010/main" val="379051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7</a:t>
            </a:fld>
            <a:endParaRPr lang="en-US"/>
          </a:p>
        </p:txBody>
      </p:sp>
    </p:spTree>
    <p:extLst>
      <p:ext uri="{BB962C8B-B14F-4D97-AF65-F5344CB8AC3E}">
        <p14:creationId xmlns:p14="http://schemas.microsoft.com/office/powerpoint/2010/main" val="3651330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Which level of protection should I use?</a:t>
            </a:r>
          </a:p>
          <a:p>
            <a:r>
              <a:rPr lang="en-US" sz="1200" b="1" i="0" kern="1200" dirty="0">
                <a:solidFill>
                  <a:schemeClr val="tx1"/>
                </a:solidFill>
                <a:effectLst/>
                <a:latin typeface="+mn-lt"/>
                <a:ea typeface="+mn-ea"/>
                <a:cs typeface="+mn-cs"/>
              </a:rPr>
              <a:t>To control the level of access users should have to an Excel file, use file-level protection.</a:t>
            </a:r>
            <a:r>
              <a:rPr lang="en-US" sz="1200" b="0" i="0" kern="1200" dirty="0">
                <a:solidFill>
                  <a:schemeClr val="tx1"/>
                </a:solidFill>
                <a:effectLst/>
                <a:latin typeface="+mn-lt"/>
                <a:ea typeface="+mn-ea"/>
                <a:cs typeface="+mn-cs"/>
              </a:rPr>
              <a:t> Let’s say you have a weekly status report of your team members in an Excel file. You don’t want anyone outside your team to be even able to open the file. There are two options available:</a:t>
            </a:r>
          </a:p>
          <a:p>
            <a:pPr lvl="1"/>
            <a:r>
              <a:rPr lang="en-US" sz="1200" b="1" i="0" kern="1200" dirty="0">
                <a:solidFill>
                  <a:schemeClr val="tx1"/>
                </a:solidFill>
                <a:effectLst/>
                <a:latin typeface="+mn-lt"/>
                <a:ea typeface="+mn-ea"/>
                <a:cs typeface="+mn-cs"/>
              </a:rPr>
              <a:t>If you don’t want others to open your file:</a:t>
            </a:r>
            <a:r>
              <a:rPr lang="en-US" sz="1200" b="0" i="0" kern="1200" dirty="0">
                <a:solidFill>
                  <a:schemeClr val="tx1"/>
                </a:solidFill>
                <a:effectLst/>
                <a:latin typeface="+mn-lt"/>
                <a:ea typeface="+mn-ea"/>
                <a:cs typeface="+mn-cs"/>
              </a:rPr>
              <a:t> You can encrypt the Excel file, which is the most common technique used. This basically means you lock it with a password and nobody except you can open it.</a:t>
            </a:r>
          </a:p>
          <a:p>
            <a:pPr lvl="1"/>
            <a:r>
              <a:rPr lang="en-US" sz="1200" b="1" i="0" kern="1200" dirty="0">
                <a:solidFill>
                  <a:schemeClr val="tx1"/>
                </a:solidFill>
                <a:effectLst/>
                <a:latin typeface="+mn-lt"/>
                <a:ea typeface="+mn-ea"/>
                <a:cs typeface="+mn-cs"/>
              </a:rPr>
              <a:t>If you want to enable Read-only or editing access to different users:</a:t>
            </a:r>
            <a:r>
              <a:rPr lang="en-US" sz="1200" b="0" i="0" kern="1200" dirty="0">
                <a:solidFill>
                  <a:schemeClr val="tx1"/>
                </a:solidFill>
                <a:effectLst/>
                <a:latin typeface="+mn-lt"/>
                <a:ea typeface="+mn-ea"/>
                <a:cs typeface="+mn-cs"/>
              </a:rPr>
              <a:t> Maybe, you want the managers in your team to be able to edit the weekly status report, but team members should only have Read-only access. You can protect the Excel file by specifying two passwords: one to open, and the other to modify. You can later share the appropriate passwords with the team depending on the access they should be given.</a:t>
            </a:r>
          </a:p>
          <a:p>
            <a:r>
              <a:rPr lang="en-US" sz="1200" b="1" i="0" kern="1200" dirty="0">
                <a:solidFill>
                  <a:schemeClr val="tx1"/>
                </a:solidFill>
                <a:effectLst/>
                <a:latin typeface="+mn-lt"/>
                <a:ea typeface="+mn-ea"/>
                <a:cs typeface="+mn-cs"/>
              </a:rPr>
              <a:t>To control how users should work with worksheets inside a your workbook’s structure, use workbook-level protection.</a:t>
            </a:r>
            <a:r>
              <a:rPr lang="en-US" sz="1200" b="0" i="0" kern="1200" dirty="0">
                <a:solidFill>
                  <a:schemeClr val="tx1"/>
                </a:solidFill>
                <a:effectLst/>
                <a:latin typeface="+mn-lt"/>
                <a:ea typeface="+mn-ea"/>
                <a:cs typeface="+mn-cs"/>
              </a:rPr>
              <a:t> Let’s say your status report workbook has multiple worksheets, and each worksheet is named after a team member. You want to make sure each team member can add data to their own worksheet, but not be able to modify any of the worksheets in the workbook, whether it be adding a new worksheet, or moving worksheets around within the workbook.</a:t>
            </a:r>
          </a:p>
          <a:p>
            <a:r>
              <a:rPr lang="en-US" sz="1200" b="1" i="0" kern="1200" dirty="0">
                <a:solidFill>
                  <a:schemeClr val="tx1"/>
                </a:solidFill>
                <a:effectLst/>
                <a:latin typeface="+mn-lt"/>
                <a:ea typeface="+mn-ea"/>
                <a:cs typeface="+mn-cs"/>
              </a:rPr>
              <a:t>To control how users should work within an individual worksheet, use worksheet-level protection. </a:t>
            </a:r>
            <a:r>
              <a:rPr lang="en-US" sz="1200" b="0" i="0" kern="1200" dirty="0">
                <a:solidFill>
                  <a:schemeClr val="tx1"/>
                </a:solidFill>
                <a:effectLst/>
                <a:latin typeface="+mn-lt"/>
                <a:ea typeface="+mn-ea"/>
                <a:cs typeface="+mn-cs"/>
              </a:rPr>
              <a:t>Let’s say each worksheet in your status report workbook contains data that is common to all worksheets, like header rows or a specific report layout, and you really don’t want anyone to change it. By protecting your worksheet, you can specify that users can only perform specific functions in a sheet. For example, you can give users the ability to enter data, but keep them from deleting rows or columns, or only insert hyperlinks or sort data.</a:t>
            </a:r>
          </a:p>
          <a:p>
            <a:endParaRPr lang="en-US" dirty="0"/>
          </a:p>
        </p:txBody>
      </p:sp>
      <p:sp>
        <p:nvSpPr>
          <p:cNvPr id="4" name="Slide Number Placeholder 3"/>
          <p:cNvSpPr>
            <a:spLocks noGrp="1"/>
          </p:cNvSpPr>
          <p:nvPr>
            <p:ph type="sldNum" sz="quarter" idx="10"/>
          </p:nvPr>
        </p:nvSpPr>
        <p:spPr/>
        <p:txBody>
          <a:bodyPr/>
          <a:lstStyle/>
          <a:p>
            <a:fld id="{F81C4F19-61DD-45AE-A709-F8DA86F0E336}" type="slidenum">
              <a:rPr lang="en-US" smtClean="0"/>
              <a:t>89</a:t>
            </a:fld>
            <a:endParaRPr lang="en-US"/>
          </a:p>
        </p:txBody>
      </p:sp>
    </p:spTree>
    <p:extLst>
      <p:ext uri="{BB962C8B-B14F-4D97-AF65-F5344CB8AC3E}">
        <p14:creationId xmlns:p14="http://schemas.microsoft.com/office/powerpoint/2010/main" val="1061798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Longevity</a:t>
            </a:r>
          </a:p>
        </p:txBody>
      </p:sp>
      <p:sp>
        <p:nvSpPr>
          <p:cNvPr id="4" name="Slide Number Placeholder 3"/>
          <p:cNvSpPr>
            <a:spLocks noGrp="1"/>
          </p:cNvSpPr>
          <p:nvPr>
            <p:ph type="sldNum" sz="quarter" idx="10"/>
          </p:nvPr>
        </p:nvSpPr>
        <p:spPr/>
        <p:txBody>
          <a:bodyPr/>
          <a:lstStyle/>
          <a:p>
            <a:fld id="{F81C4F19-61DD-45AE-A709-F8DA86F0E336}" type="slidenum">
              <a:rPr lang="en-US" smtClean="0"/>
              <a:t>90</a:t>
            </a:fld>
            <a:endParaRPr lang="en-US"/>
          </a:p>
        </p:txBody>
      </p:sp>
    </p:spTree>
    <p:extLst>
      <p:ext uri="{BB962C8B-B14F-4D97-AF65-F5344CB8AC3E}">
        <p14:creationId xmlns:p14="http://schemas.microsoft.com/office/powerpoint/2010/main" val="2025687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a:solidFill>
                <a:srgbClr val="000000"/>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81C4F19-61DD-45AE-A709-F8DA86F0E336}" type="slidenum">
              <a:rPr lang="en-US" smtClean="0"/>
              <a:t>91</a:t>
            </a:fld>
            <a:endParaRPr lang="en-US"/>
          </a:p>
        </p:txBody>
      </p:sp>
    </p:spTree>
    <p:extLst>
      <p:ext uri="{BB962C8B-B14F-4D97-AF65-F5344CB8AC3E}">
        <p14:creationId xmlns:p14="http://schemas.microsoft.com/office/powerpoint/2010/main" val="2361015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8</a:t>
            </a:fld>
            <a:endParaRPr lang="en-US"/>
          </a:p>
        </p:txBody>
      </p:sp>
    </p:spTree>
    <p:extLst>
      <p:ext uri="{BB962C8B-B14F-4D97-AF65-F5344CB8AC3E}">
        <p14:creationId xmlns:p14="http://schemas.microsoft.com/office/powerpoint/2010/main" val="399220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C4F19-61DD-45AE-A709-F8DA86F0E336}" type="slidenum">
              <a:rPr lang="en-US" smtClean="0"/>
              <a:t>9</a:t>
            </a:fld>
            <a:endParaRPr lang="en-US"/>
          </a:p>
        </p:txBody>
      </p:sp>
    </p:spTree>
    <p:extLst>
      <p:ext uri="{BB962C8B-B14F-4D97-AF65-F5344CB8AC3E}">
        <p14:creationId xmlns:p14="http://schemas.microsoft.com/office/powerpoint/2010/main" val="287683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158D9-135D-41DB-A8B5-953AE8A212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2745168-E3C5-4889-9196-83D29851D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12A728B-54CC-43FD-A082-AF3443F076EA}"/>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F690BA92-F7A1-4851-A8BB-D433720B9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972D5F-97E6-48F2-A991-8A48A3B1379E}"/>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37819448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41CDCA-F434-4613-953D-C3B2F4DD28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1D1877B-CA24-4B15-A42A-9F6E6EDF79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8E1553-0970-4EC1-AA6F-E856A99916D9}"/>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4F63E35E-B854-4047-94BB-23CB01AC2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443499-F7D2-4802-8C6F-D5A1627749E0}"/>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406766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224E4E5-BBB1-4DCF-A27F-A17B96F02D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72CCE36-03B1-4497-823D-3C90085787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BA586F5-43E6-48C4-AFC0-10B6BF50B602}"/>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43A0864D-872B-4472-9304-B520BB4EA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6E30B06-E279-4319-A591-0FCEC83C6111}"/>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318539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220F3-0CE6-4FC2-9CC6-FD96A851D5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56E7996-5CED-4E19-9A82-FBE75AE5AE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1FEB1A-CDB4-4351-ADE0-60E22ABC407A}"/>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F36605D4-BA3E-4A47-B754-7A80689F5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C09DFE1-E877-4E5C-B6B5-FAC263D5D9E4}"/>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140876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7EFAD-2644-461D-9D46-E7ABD3C88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FB70B6B-6AFB-466B-B52F-3510CB881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5AF56C9-0624-45BC-8607-3142BDF66B92}"/>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6EBE4DA6-B277-4E65-A82B-90585FA83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C3C9F62-77F1-454D-BE4E-AE8D9F773B3D}"/>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192102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99172-BD08-43DE-B759-E85F7C205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C923203-4882-4122-818C-2AB6CC756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24EB51A-8D0D-40F3-BD81-FC50CC3082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9A0DEAC-6E75-454D-BCC0-FC33D15C8544}"/>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6" name="Footer Placeholder 5">
            <a:extLst>
              <a:ext uri="{FF2B5EF4-FFF2-40B4-BE49-F238E27FC236}">
                <a16:creationId xmlns:a16="http://schemas.microsoft.com/office/drawing/2014/main" xmlns="" id="{4DED056F-8FC4-45A6-87F1-1854E658F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8C9BEB3-5940-4E3A-945A-8119D846D416}"/>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215077338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EB810-172E-4AE5-A75D-6A371800F2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64971D9-7D15-43D2-A59E-BA1676E051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75C9AEE-5956-4756-9615-1D3DF4C3BF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A972759-CA44-46B1-9D25-061AFB5995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F49B85F-06E1-46EB-806F-C131243410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D203B90-8F32-4BBE-9168-C65F63447EFF}"/>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8" name="Footer Placeholder 7">
            <a:extLst>
              <a:ext uri="{FF2B5EF4-FFF2-40B4-BE49-F238E27FC236}">
                <a16:creationId xmlns:a16="http://schemas.microsoft.com/office/drawing/2014/main" xmlns="" id="{E0577BE9-A690-469F-B7F7-A8839DCCD1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3DDFA50-3474-46F7-9E26-BB8E9738D0A5}"/>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23550466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012535-5F6C-45ED-9E35-8C98B471F5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B588D75-48D5-4761-BBD5-5DE067E59F78}"/>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4" name="Footer Placeholder 3">
            <a:extLst>
              <a:ext uri="{FF2B5EF4-FFF2-40B4-BE49-F238E27FC236}">
                <a16:creationId xmlns:a16="http://schemas.microsoft.com/office/drawing/2014/main" xmlns="" id="{40E476FB-7A1F-41D9-9C62-3D67E00A31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D3562B0-B6CF-42A1-8E70-280E6086FD03}"/>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277643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1C0B0BC-7E94-4488-A483-C7C141A53D77}"/>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3" name="Footer Placeholder 2">
            <a:extLst>
              <a:ext uri="{FF2B5EF4-FFF2-40B4-BE49-F238E27FC236}">
                <a16:creationId xmlns:a16="http://schemas.microsoft.com/office/drawing/2014/main" xmlns="" id="{B97A6020-A4EE-4C49-9C87-309B6A55B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59855FA-A2D1-461D-A7DD-C9E3B85EDD06}"/>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287099511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57FE4-B97B-4E24-B269-493907814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72AFF71-1F95-4C06-B526-9F31E598A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7DD1850-A62E-42CE-AE2D-263C57F51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2CDEED1-2D70-49C8-89ED-C82E3694A261}"/>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6" name="Footer Placeholder 5">
            <a:extLst>
              <a:ext uri="{FF2B5EF4-FFF2-40B4-BE49-F238E27FC236}">
                <a16:creationId xmlns:a16="http://schemas.microsoft.com/office/drawing/2014/main" xmlns="" id="{A7EC6468-5624-4016-91EC-55FDD166F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97E242E-D3EC-4B1F-96B6-CFBDBD94071C}"/>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30448158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290C30-C6FF-4FB3-9C49-DB488DC0B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84FC321-9F95-4D8C-B54C-9B4F58CAC7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FD26A46-7247-47FF-A56B-3A0282BB4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AC01F0F-FD9C-47D4-8AEC-00F91E08309C}"/>
              </a:ext>
            </a:extLst>
          </p:cNvPr>
          <p:cNvSpPr>
            <a:spLocks noGrp="1"/>
          </p:cNvSpPr>
          <p:nvPr>
            <p:ph type="dt" sz="half" idx="10"/>
          </p:nvPr>
        </p:nvSpPr>
        <p:spPr/>
        <p:txBody>
          <a:bodyPr/>
          <a:lstStyle/>
          <a:p>
            <a:fld id="{0778B820-2A9F-4B88-8B37-40B27C161BDA}" type="datetimeFigureOut">
              <a:rPr lang="en-US" smtClean="0"/>
              <a:t>10/8/2023</a:t>
            </a:fld>
            <a:endParaRPr lang="en-US"/>
          </a:p>
        </p:txBody>
      </p:sp>
      <p:sp>
        <p:nvSpPr>
          <p:cNvPr id="6" name="Footer Placeholder 5">
            <a:extLst>
              <a:ext uri="{FF2B5EF4-FFF2-40B4-BE49-F238E27FC236}">
                <a16:creationId xmlns:a16="http://schemas.microsoft.com/office/drawing/2014/main" xmlns="" id="{6A4C9ABE-044A-4753-B6DF-3FEA51931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4D2A2035-BD12-4D21-B679-5AFA063BA17A}"/>
              </a:ext>
            </a:extLst>
          </p:cNvPr>
          <p:cNvSpPr>
            <a:spLocks noGrp="1"/>
          </p:cNvSpPr>
          <p:nvPr>
            <p:ph type="sldNum" sz="quarter" idx="12"/>
          </p:nvPr>
        </p:nvSpPr>
        <p:spPr/>
        <p:txBody>
          <a:bodyPr/>
          <a:lstStyle/>
          <a:p>
            <a:fld id="{8A598011-5F69-462F-B980-AE9FEBDC2E99}" type="slidenum">
              <a:rPr lang="en-US" smtClean="0"/>
              <a:t>‹#›</a:t>
            </a:fld>
            <a:endParaRPr lang="en-US"/>
          </a:p>
        </p:txBody>
      </p:sp>
    </p:spTree>
    <p:extLst>
      <p:ext uri="{BB962C8B-B14F-4D97-AF65-F5344CB8AC3E}">
        <p14:creationId xmlns:p14="http://schemas.microsoft.com/office/powerpoint/2010/main" val="257912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B537FA1-163E-42EE-9FA4-A6A0441D3A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006226A-86C3-461D-93D4-11371CBBA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C9A6853-A82F-495D-AB3F-678356A8D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8B820-2A9F-4B88-8B37-40B27C161BDA}" type="datetimeFigureOut">
              <a:rPr lang="en-US" smtClean="0"/>
              <a:t>10/8/2023</a:t>
            </a:fld>
            <a:endParaRPr lang="en-US"/>
          </a:p>
        </p:txBody>
      </p:sp>
      <p:sp>
        <p:nvSpPr>
          <p:cNvPr id="5" name="Footer Placeholder 4">
            <a:extLst>
              <a:ext uri="{FF2B5EF4-FFF2-40B4-BE49-F238E27FC236}">
                <a16:creationId xmlns:a16="http://schemas.microsoft.com/office/drawing/2014/main" xmlns="" id="{ED525993-A95D-4F23-8FC5-5B1D873C97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A2EB1B7-3822-4208-AC18-88633AA38C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98011-5F69-462F-B980-AE9FEBDC2E99}" type="slidenum">
              <a:rPr lang="en-US" smtClean="0"/>
              <a:t>‹#›</a:t>
            </a:fld>
            <a:endParaRPr lang="en-US"/>
          </a:p>
        </p:txBody>
      </p:sp>
    </p:spTree>
    <p:extLst>
      <p:ext uri="{BB962C8B-B14F-4D97-AF65-F5344CB8AC3E}">
        <p14:creationId xmlns:p14="http://schemas.microsoft.com/office/powerpoint/2010/main" val="1021351820"/>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57.gif"/><Relationship Id="rId4"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package" Target="../embeddings/Microsoft_Excel_Worksheet2.xlsx"/><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8.jpeg"/></Relationships>
</file>

<file path=ppt/slides/_rels/slide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0.jpe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5" y="387653"/>
            <a:ext cx="9144000" cy="1299746"/>
          </a:xfrm>
        </p:spPr>
        <p:txBody>
          <a:bodyPr>
            <a:noAutofit/>
          </a:bodyPr>
          <a:lstStyle/>
          <a:p>
            <a:r>
              <a:rPr lang="en-US" sz="4800" b="1" dirty="0"/>
              <a:t>Microsoft Excel</a:t>
            </a:r>
            <a:br>
              <a:rPr lang="en-US" sz="4800" b="1" dirty="0"/>
            </a:br>
            <a:r>
              <a:rPr lang="en-US" sz="4800" b="1" dirty="0"/>
              <a:t>Functions &amp; Shortcuts for Beginners</a:t>
            </a:r>
          </a:p>
        </p:txBody>
      </p:sp>
      <p:sp>
        <p:nvSpPr>
          <p:cNvPr id="3" name="Subtitle 2"/>
          <p:cNvSpPr>
            <a:spLocks noGrp="1"/>
          </p:cNvSpPr>
          <p:nvPr>
            <p:ph type="subTitle" idx="1"/>
          </p:nvPr>
        </p:nvSpPr>
        <p:spPr/>
        <p:txBody>
          <a:bodyPr/>
          <a:lstStyle/>
          <a:p>
            <a:endParaRPr lang="en-US" dirty="0"/>
          </a:p>
        </p:txBody>
      </p:sp>
      <p:pic>
        <p:nvPicPr>
          <p:cNvPr id="5124" name="Picture 4" descr="4 Free Alternatives to Microsoft Word, Excel, and PowerPoint - TurboFu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592" y="2060812"/>
            <a:ext cx="9089408" cy="512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280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8911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i="0" u="none" strike="noStrike" dirty="0">
                <a:solidFill>
                  <a:srgbClr val="000000"/>
                </a:solidFill>
                <a:effectLst/>
                <a:latin typeface="+mn-lt"/>
              </a:rPr>
              <a:t>AVERAGE</a:t>
            </a:r>
            <a:endParaRPr lang="en-US" sz="6000" b="1" dirty="0">
              <a:latin typeface="+mn-lt"/>
            </a:endParaRPr>
          </a:p>
        </p:txBody>
      </p:sp>
      <p:pic>
        <p:nvPicPr>
          <p:cNvPr id="4" name="Content Placeholder 3"/>
          <p:cNvPicPr>
            <a:picLocks noGrp="1" noChangeAspect="1"/>
          </p:cNvPicPr>
          <p:nvPr>
            <p:ph idx="1"/>
          </p:nvPr>
        </p:nvPicPr>
        <p:blipFill>
          <a:blip r:embed="rId3"/>
          <a:stretch>
            <a:fillRect/>
          </a:stretch>
        </p:blipFill>
        <p:spPr>
          <a:xfrm>
            <a:off x="925882" y="1841325"/>
            <a:ext cx="10234295" cy="4312137"/>
          </a:xfrm>
          <a:prstGeom prst="rect">
            <a:avLst/>
          </a:prstGeom>
        </p:spPr>
      </p:pic>
    </p:spTree>
    <p:extLst>
      <p:ext uri="{BB962C8B-B14F-4D97-AF65-F5344CB8AC3E}">
        <p14:creationId xmlns:p14="http://schemas.microsoft.com/office/powerpoint/2010/main" val="1494287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854074"/>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i="0" u="none" strike="noStrike" dirty="0">
                <a:solidFill>
                  <a:srgbClr val="000000"/>
                </a:solidFill>
                <a:effectLst/>
                <a:latin typeface="+mn-lt"/>
              </a:rPr>
              <a:t>ROUND</a:t>
            </a:r>
            <a:endParaRPr lang="en-US" sz="6000" b="1" dirty="0">
              <a:latin typeface="+mn-lt"/>
            </a:endParaRPr>
          </a:p>
        </p:txBody>
      </p:sp>
      <p:pic>
        <p:nvPicPr>
          <p:cNvPr id="6" name="Content Placeholder 5"/>
          <p:cNvPicPr>
            <a:picLocks noGrp="1" noChangeAspect="1"/>
          </p:cNvPicPr>
          <p:nvPr>
            <p:ph idx="1"/>
          </p:nvPr>
        </p:nvPicPr>
        <p:blipFill>
          <a:blip r:embed="rId3"/>
          <a:stretch>
            <a:fillRect/>
          </a:stretch>
        </p:blipFill>
        <p:spPr>
          <a:xfrm>
            <a:off x="977029" y="1578279"/>
            <a:ext cx="9720197" cy="4697261"/>
          </a:xfrm>
          <a:prstGeom prst="rect">
            <a:avLst/>
          </a:prstGeom>
        </p:spPr>
      </p:pic>
    </p:spTree>
    <p:extLst>
      <p:ext uri="{BB962C8B-B14F-4D97-AF65-F5344CB8AC3E}">
        <p14:creationId xmlns:p14="http://schemas.microsoft.com/office/powerpoint/2010/main" val="449169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854075"/>
          </a:xfrm>
        </p:spPr>
        <p:style>
          <a:lnRef idx="1">
            <a:schemeClr val="accent2"/>
          </a:lnRef>
          <a:fillRef idx="2">
            <a:schemeClr val="accent2"/>
          </a:fillRef>
          <a:effectRef idx="1">
            <a:schemeClr val="accent2"/>
          </a:effectRef>
          <a:fontRef idx="minor">
            <a:schemeClr val="dk1"/>
          </a:fontRef>
        </p:style>
        <p:txBody>
          <a:bodyPr>
            <a:normAutofit/>
          </a:bodyPr>
          <a:lstStyle/>
          <a:p>
            <a:r>
              <a:rPr lang="en-US" b="1" i="1" u="none" strike="noStrike" dirty="0">
                <a:solidFill>
                  <a:schemeClr val="tx1"/>
                </a:solidFill>
                <a:effectLst/>
                <a:latin typeface="Calibri" panose="020F0502020204030204" pitchFamily="34" charset="0"/>
              </a:rPr>
              <a:t>Using Rounding for Budgeting</a:t>
            </a:r>
            <a:endParaRPr lang="en-US" dirty="0">
              <a:solidFill>
                <a:schemeClr val="tx1"/>
              </a:solidFill>
            </a:endParaRPr>
          </a:p>
        </p:txBody>
      </p:sp>
      <p:pic>
        <p:nvPicPr>
          <p:cNvPr id="4" name="Content Placeholder 3"/>
          <p:cNvPicPr>
            <a:picLocks noGrp="1" noChangeAspect="1"/>
          </p:cNvPicPr>
          <p:nvPr>
            <p:ph idx="1"/>
          </p:nvPr>
        </p:nvPicPr>
        <p:blipFill>
          <a:blip r:embed="rId3"/>
          <a:stretch>
            <a:fillRect/>
          </a:stretch>
        </p:blipFill>
        <p:spPr>
          <a:xfrm>
            <a:off x="990600" y="1611444"/>
            <a:ext cx="10504714" cy="4952642"/>
          </a:xfrm>
          <a:prstGeom prst="rect">
            <a:avLst/>
          </a:prstGeom>
        </p:spPr>
      </p:pic>
    </p:spTree>
    <p:extLst>
      <p:ext uri="{BB962C8B-B14F-4D97-AF65-F5344CB8AC3E}">
        <p14:creationId xmlns:p14="http://schemas.microsoft.com/office/powerpoint/2010/main" val="27961841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353801" cy="78440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i="0" u="none" strike="noStrike" dirty="0">
                <a:solidFill>
                  <a:srgbClr val="000000"/>
                </a:solidFill>
                <a:effectLst/>
                <a:latin typeface="+mn-lt"/>
              </a:rPr>
              <a:t>ROMAN/ARABIC</a:t>
            </a:r>
            <a:endParaRPr lang="en-US" sz="6000" dirty="0">
              <a:latin typeface="+mn-lt"/>
            </a:endParaRPr>
          </a:p>
        </p:txBody>
      </p:sp>
      <p:pic>
        <p:nvPicPr>
          <p:cNvPr id="4" name="Content Placeholder 3"/>
          <p:cNvPicPr>
            <a:picLocks noGrp="1" noChangeAspect="1"/>
          </p:cNvPicPr>
          <p:nvPr>
            <p:ph idx="1"/>
          </p:nvPr>
        </p:nvPicPr>
        <p:blipFill>
          <a:blip r:embed="rId3"/>
          <a:stretch>
            <a:fillRect/>
          </a:stretch>
        </p:blipFill>
        <p:spPr>
          <a:xfrm>
            <a:off x="1992086" y="1719943"/>
            <a:ext cx="8327571" cy="4517571"/>
          </a:xfrm>
          <a:prstGeom prst="rect">
            <a:avLst/>
          </a:prstGeom>
        </p:spPr>
      </p:pic>
    </p:spTree>
    <p:extLst>
      <p:ext uri="{BB962C8B-B14F-4D97-AF65-F5344CB8AC3E}">
        <p14:creationId xmlns:p14="http://schemas.microsoft.com/office/powerpoint/2010/main" val="3207284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473543" cy="62547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4800" b="1" dirty="0"/>
              <a:t>Logical Formulas</a:t>
            </a:r>
          </a:p>
        </p:txBody>
      </p:sp>
      <p:sp>
        <p:nvSpPr>
          <p:cNvPr id="3" name="Content Placeholder 2"/>
          <p:cNvSpPr>
            <a:spLocks noGrp="1"/>
          </p:cNvSpPr>
          <p:nvPr>
            <p:ph sz="half" idx="1"/>
          </p:nvPr>
        </p:nvSpPr>
        <p:spPr/>
        <p:txBody>
          <a:bodyPr>
            <a:normAutofit/>
          </a:bodyPr>
          <a:lstStyle/>
          <a:p>
            <a:r>
              <a:rPr lang="en-US" sz="3600" dirty="0"/>
              <a:t>If</a:t>
            </a:r>
          </a:p>
          <a:p>
            <a:r>
              <a:rPr lang="en-US" sz="3600" dirty="0"/>
              <a:t>And</a:t>
            </a:r>
          </a:p>
          <a:p>
            <a:r>
              <a:rPr lang="en-US" sz="3600" dirty="0"/>
              <a:t>Or</a:t>
            </a:r>
          </a:p>
          <a:p>
            <a:r>
              <a:rPr lang="en-US" sz="3600" dirty="0"/>
              <a:t>Not</a:t>
            </a:r>
          </a:p>
          <a:p>
            <a:r>
              <a:rPr lang="en-US" sz="3600" dirty="0"/>
              <a:t>Choose</a:t>
            </a:r>
          </a:p>
          <a:p>
            <a:r>
              <a:rPr lang="en-US" sz="3600" dirty="0" err="1"/>
              <a:t>Iferror</a:t>
            </a:r>
            <a:endParaRPr lang="en-US" sz="3600" dirty="0"/>
          </a:p>
          <a:p>
            <a:r>
              <a:rPr lang="en-US" sz="3600" dirty="0" err="1"/>
              <a:t>Istext</a:t>
            </a:r>
            <a:endParaRPr lang="en-US" sz="3600" dirty="0"/>
          </a:p>
          <a:p>
            <a:endParaRPr lang="en-US" dirty="0"/>
          </a:p>
        </p:txBody>
      </p:sp>
      <p:pic>
        <p:nvPicPr>
          <p:cNvPr id="5" name="Content Placeholder 4"/>
          <p:cNvPicPr>
            <a:picLocks noGrp="1" noChangeAspect="1"/>
          </p:cNvPicPr>
          <p:nvPr>
            <p:ph sz="half" idx="2"/>
          </p:nvPr>
        </p:nvPicPr>
        <p:blipFill>
          <a:blip r:embed="rId3"/>
          <a:stretch>
            <a:fillRect/>
          </a:stretch>
        </p:blipFill>
        <p:spPr>
          <a:xfrm>
            <a:off x="4767102" y="1459125"/>
            <a:ext cx="6400148" cy="5084338"/>
          </a:xfrm>
          <a:prstGeom prst="rect">
            <a:avLst/>
          </a:prstGeom>
        </p:spPr>
      </p:pic>
    </p:spTree>
    <p:extLst>
      <p:ext uri="{BB962C8B-B14F-4D97-AF65-F5344CB8AC3E}">
        <p14:creationId xmlns:p14="http://schemas.microsoft.com/office/powerpoint/2010/main" val="155580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462657" cy="77412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solidFill>
                  <a:srgbClr val="000000"/>
                </a:solidFill>
                <a:latin typeface="+mn-lt"/>
              </a:rPr>
              <a:t>IF</a:t>
            </a:r>
            <a:endParaRPr lang="en-US" b="1" dirty="0">
              <a:latin typeface="+mn-lt"/>
            </a:endParaRPr>
          </a:p>
        </p:txBody>
      </p:sp>
      <p:pic>
        <p:nvPicPr>
          <p:cNvPr id="4" name="Content Placeholder 3"/>
          <p:cNvPicPr>
            <a:picLocks noGrp="1" noChangeAspect="1"/>
          </p:cNvPicPr>
          <p:nvPr>
            <p:ph idx="1"/>
          </p:nvPr>
        </p:nvPicPr>
        <p:blipFill>
          <a:blip r:embed="rId3"/>
          <a:stretch>
            <a:fillRect/>
          </a:stretch>
        </p:blipFill>
        <p:spPr>
          <a:xfrm>
            <a:off x="968828" y="2122439"/>
            <a:ext cx="10591800" cy="3962676"/>
          </a:xfrm>
          <a:prstGeom prst="rect">
            <a:avLst/>
          </a:prstGeom>
        </p:spPr>
      </p:pic>
    </p:spTree>
    <p:extLst>
      <p:ext uri="{BB962C8B-B14F-4D97-AF65-F5344CB8AC3E}">
        <p14:creationId xmlns:p14="http://schemas.microsoft.com/office/powerpoint/2010/main" val="3153644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430000" cy="810532"/>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5400" b="1" i="0" u="none" strike="noStrike" dirty="0">
                <a:solidFill>
                  <a:srgbClr val="000000"/>
                </a:solidFill>
                <a:effectLst/>
                <a:latin typeface="+mn-lt"/>
              </a:rPr>
              <a:t>IFERROR</a:t>
            </a:r>
            <a:r>
              <a:rPr lang="en-US" sz="5400" b="1" dirty="0"/>
              <a:t> </a:t>
            </a:r>
          </a:p>
        </p:txBody>
      </p:sp>
      <p:pic>
        <p:nvPicPr>
          <p:cNvPr id="4" name="Content Placeholder 3"/>
          <p:cNvPicPr>
            <a:picLocks noGrp="1" noChangeAspect="1"/>
          </p:cNvPicPr>
          <p:nvPr>
            <p:ph idx="1"/>
          </p:nvPr>
        </p:nvPicPr>
        <p:blipFill>
          <a:blip r:embed="rId3"/>
          <a:stretch>
            <a:fillRect/>
          </a:stretch>
        </p:blipFill>
        <p:spPr>
          <a:xfrm>
            <a:off x="1578429" y="1676401"/>
            <a:ext cx="9209313" cy="4604656"/>
          </a:xfrm>
          <a:prstGeom prst="rect">
            <a:avLst/>
          </a:prstGeom>
        </p:spPr>
      </p:pic>
    </p:spTree>
    <p:extLst>
      <p:ext uri="{BB962C8B-B14F-4D97-AF65-F5344CB8AC3E}">
        <p14:creationId xmlns:p14="http://schemas.microsoft.com/office/powerpoint/2010/main" val="2928071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054EAD-4C5E-4B01-A21D-69E6F63938CB}"/>
              </a:ext>
            </a:extLst>
          </p:cNvPr>
          <p:cNvSpPr>
            <a:spLocks noGrp="1"/>
          </p:cNvSpPr>
          <p:nvPr>
            <p:ph type="title"/>
          </p:nvPr>
        </p:nvSpPr>
        <p:spPr>
          <a:xfrm>
            <a:off x="838200" y="365126"/>
            <a:ext cx="11277600" cy="821418"/>
          </a:xfrm>
        </p:spPr>
        <p:style>
          <a:lnRef idx="1">
            <a:schemeClr val="accent2"/>
          </a:lnRef>
          <a:fillRef idx="2">
            <a:schemeClr val="accent2"/>
          </a:fillRef>
          <a:effectRef idx="1">
            <a:schemeClr val="accent2"/>
          </a:effectRef>
          <a:fontRef idx="minor">
            <a:schemeClr val="dk1"/>
          </a:fontRef>
        </p:style>
        <p:txBody>
          <a:bodyPr>
            <a:normAutofit/>
          </a:bodyPr>
          <a:lstStyle/>
          <a:p>
            <a:r>
              <a:rPr lang="en-US" sz="4800" b="1" dirty="0">
                <a:latin typeface="+mn-lt"/>
              </a:rPr>
              <a:t>Text Formulas</a:t>
            </a:r>
          </a:p>
        </p:txBody>
      </p:sp>
      <p:sp>
        <p:nvSpPr>
          <p:cNvPr id="5" name="Content Placeholder 4">
            <a:extLst>
              <a:ext uri="{FF2B5EF4-FFF2-40B4-BE49-F238E27FC236}">
                <a16:creationId xmlns:a16="http://schemas.microsoft.com/office/drawing/2014/main" xmlns="" id="{35CCF3B5-2180-4B5C-BC4D-AFACC4BE35A9}"/>
              </a:ext>
            </a:extLst>
          </p:cNvPr>
          <p:cNvSpPr>
            <a:spLocks noGrp="1"/>
          </p:cNvSpPr>
          <p:nvPr>
            <p:ph sz="half" idx="1"/>
          </p:nvPr>
        </p:nvSpPr>
        <p:spPr>
          <a:xfrm>
            <a:off x="838200" y="1825625"/>
            <a:ext cx="5181600" cy="4351338"/>
          </a:xfrm>
        </p:spPr>
        <p:txBody>
          <a:bodyPr/>
          <a:lstStyle/>
          <a:p>
            <a:r>
              <a:rPr lang="en-US" sz="3600" dirty="0"/>
              <a:t>Proper</a:t>
            </a:r>
          </a:p>
          <a:p>
            <a:r>
              <a:rPr lang="en-US" sz="3600" dirty="0"/>
              <a:t>Trim</a:t>
            </a:r>
          </a:p>
          <a:p>
            <a:r>
              <a:rPr lang="en-US" sz="3600" dirty="0"/>
              <a:t>Dollar</a:t>
            </a:r>
          </a:p>
          <a:p>
            <a:r>
              <a:rPr lang="en-US" sz="3600" dirty="0" err="1"/>
              <a:t>Rept</a:t>
            </a:r>
            <a:endParaRPr lang="en-US" sz="3600" dirty="0"/>
          </a:p>
          <a:p>
            <a:r>
              <a:rPr lang="en-US" sz="3600" dirty="0"/>
              <a:t>Text</a:t>
            </a:r>
          </a:p>
          <a:p>
            <a:r>
              <a:rPr lang="en-US" sz="3600" dirty="0"/>
              <a:t>Type</a:t>
            </a:r>
          </a:p>
          <a:p>
            <a:pPr marL="0" indent="0">
              <a:buNone/>
            </a:pPr>
            <a:endParaRPr lang="en-US" dirty="0"/>
          </a:p>
        </p:txBody>
      </p:sp>
      <p:pic>
        <p:nvPicPr>
          <p:cNvPr id="7" name="Content Placeholder 4">
            <a:extLst>
              <a:ext uri="{FF2B5EF4-FFF2-40B4-BE49-F238E27FC236}">
                <a16:creationId xmlns:a16="http://schemas.microsoft.com/office/drawing/2014/main" xmlns="" id="{EA20EB39-590B-4ED1-A3C7-C41FBE3E768B}"/>
              </a:ext>
            </a:extLst>
          </p:cNvPr>
          <p:cNvPicPr>
            <a:picLocks noGrp="1" noChangeAspect="1"/>
          </p:cNvPicPr>
          <p:nvPr>
            <p:ph sz="half" idx="2"/>
          </p:nvPr>
        </p:nvPicPr>
        <p:blipFill>
          <a:blip r:embed="rId3"/>
          <a:stretch>
            <a:fillRect/>
          </a:stretch>
        </p:blipFill>
        <p:spPr>
          <a:xfrm>
            <a:off x="3688080" y="1416209"/>
            <a:ext cx="7376160" cy="4760754"/>
          </a:xfrm>
          <a:prstGeom prst="rect">
            <a:avLst/>
          </a:prstGeom>
        </p:spPr>
      </p:pic>
    </p:spTree>
    <p:extLst>
      <p:ext uri="{BB962C8B-B14F-4D97-AF65-F5344CB8AC3E}">
        <p14:creationId xmlns:p14="http://schemas.microsoft.com/office/powerpoint/2010/main" val="2796011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12560"/>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Shortcuts</a:t>
            </a:r>
          </a:p>
        </p:txBody>
      </p:sp>
      <p:sp>
        <p:nvSpPr>
          <p:cNvPr id="3" name="Content Placeholder 2"/>
          <p:cNvSpPr>
            <a:spLocks noGrp="1"/>
          </p:cNvSpPr>
          <p:nvPr>
            <p:ph sz="half" idx="1"/>
          </p:nvPr>
        </p:nvSpPr>
        <p:spPr>
          <a:xfrm>
            <a:off x="838200" y="1825625"/>
            <a:ext cx="5181600" cy="3014889"/>
          </a:xfrm>
        </p:spPr>
        <p:txBody>
          <a:bodyPr/>
          <a:lstStyle/>
          <a:p>
            <a:r>
              <a:rPr lang="en-US" sz="3200" dirty="0"/>
              <a:t>Keyboard Shortcuts</a:t>
            </a:r>
          </a:p>
          <a:p>
            <a:r>
              <a:rPr lang="en-US" sz="3200" dirty="0"/>
              <a:t>Insert Function</a:t>
            </a:r>
          </a:p>
          <a:p>
            <a:r>
              <a:rPr lang="en-US" sz="3200" dirty="0"/>
              <a:t>Define Name</a:t>
            </a:r>
          </a:p>
          <a:p>
            <a:r>
              <a:rPr lang="en-US" sz="3200" dirty="0"/>
              <a:t>Error Checking</a:t>
            </a:r>
          </a:p>
          <a:p>
            <a:r>
              <a:rPr lang="en-US" sz="3200" dirty="0"/>
              <a:t>Watch Window</a:t>
            </a:r>
          </a:p>
          <a:p>
            <a:endParaRPr lang="en-US" dirty="0"/>
          </a:p>
        </p:txBody>
      </p:sp>
      <p:pic>
        <p:nvPicPr>
          <p:cNvPr id="7" name="Content Placeholder 6"/>
          <p:cNvPicPr>
            <a:picLocks noGrp="1" noChangeAspect="1"/>
          </p:cNvPicPr>
          <p:nvPr>
            <p:ph sz="half" idx="2"/>
          </p:nvPr>
        </p:nvPicPr>
        <p:blipFill>
          <a:blip r:embed="rId3"/>
          <a:stretch>
            <a:fillRect/>
          </a:stretch>
        </p:blipFill>
        <p:spPr>
          <a:xfrm>
            <a:off x="5117925" y="1387214"/>
            <a:ext cx="6092869" cy="3898770"/>
          </a:xfrm>
          <a:prstGeom prst="rect">
            <a:avLst/>
          </a:prstGeom>
        </p:spPr>
      </p:pic>
    </p:spTree>
    <p:extLst>
      <p:ext uri="{BB962C8B-B14F-4D97-AF65-F5344CB8AC3E}">
        <p14:creationId xmlns:p14="http://schemas.microsoft.com/office/powerpoint/2010/main" val="1285104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pic>
        <p:nvPicPr>
          <p:cNvPr id="6" name="Content Placeholder 5" descr="A picture containing electronics&#10;&#10;Description generated with high confidence">
            <a:extLst>
              <a:ext uri="{FF2B5EF4-FFF2-40B4-BE49-F238E27FC236}">
                <a16:creationId xmlns:a16="http://schemas.microsoft.com/office/drawing/2014/main" xmlns="" id="{8FA4F09C-E47D-4B89-A3A3-DF0B10BD916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8737" r="1" b="10617"/>
          <a:stretch/>
        </p:blipFill>
        <p:spPr>
          <a:xfrm>
            <a:off x="5114980" y="645982"/>
            <a:ext cx="6916329" cy="5577837"/>
          </a:xfrm>
          <a:prstGeom prst="rect">
            <a:avLst/>
          </a:prstGeom>
          <a:effectLst/>
        </p:spPr>
      </p:pic>
      <p:sp>
        <p:nvSpPr>
          <p:cNvPr id="2" name="Title 1">
            <a:extLst>
              <a:ext uri="{FF2B5EF4-FFF2-40B4-BE49-F238E27FC236}">
                <a16:creationId xmlns:a16="http://schemas.microsoft.com/office/drawing/2014/main" xmlns="" id="{01B335BA-23D7-4AE1-8E57-46535DA84484}"/>
              </a:ext>
            </a:extLst>
          </p:cNvPr>
          <p:cNvSpPr>
            <a:spLocks noGrp="1"/>
          </p:cNvSpPr>
          <p:nvPr>
            <p:ph type="title"/>
          </p:nvPr>
        </p:nvSpPr>
        <p:spPr>
          <a:xfrm>
            <a:off x="648929" y="629266"/>
            <a:ext cx="4305360" cy="1596773"/>
          </a:xfr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r>
              <a:rPr lang="en-US" b="1" dirty="0">
                <a:solidFill>
                  <a:schemeClr val="tx1"/>
                </a:solidFill>
                <a:ea typeface="+mj-ea"/>
                <a:cs typeface="+mj-cs"/>
              </a:rPr>
              <a:t>Keyboard Shortcuts</a:t>
            </a:r>
          </a:p>
        </p:txBody>
      </p:sp>
      <p:sp>
        <p:nvSpPr>
          <p:cNvPr id="3" name="Content Placeholder 2">
            <a:extLst>
              <a:ext uri="{FF2B5EF4-FFF2-40B4-BE49-F238E27FC236}">
                <a16:creationId xmlns:a16="http://schemas.microsoft.com/office/drawing/2014/main" xmlns="" id="{C49A9136-5692-41B7-9A61-355761A8FF2A}"/>
              </a:ext>
            </a:extLst>
          </p:cNvPr>
          <p:cNvSpPr>
            <a:spLocks noGrp="1"/>
          </p:cNvSpPr>
          <p:nvPr>
            <p:ph sz="half" idx="1"/>
          </p:nvPr>
        </p:nvSpPr>
        <p:spPr>
          <a:xfrm>
            <a:off x="648930" y="2438400"/>
            <a:ext cx="3667037" cy="3785419"/>
          </a:xfrm>
        </p:spPr>
        <p:txBody>
          <a:bodyPr vert="horz" lIns="91440" tIns="45720" rIns="91440" bIns="45720" rtlCol="0">
            <a:normAutofit/>
          </a:bodyPr>
          <a:lstStyle/>
          <a:p>
            <a:r>
              <a:rPr lang="en-US" sz="2400" dirty="0"/>
              <a:t>F2</a:t>
            </a:r>
          </a:p>
          <a:p>
            <a:r>
              <a:rPr lang="en-US" sz="2400" dirty="0"/>
              <a:t>Ctrl-Home</a:t>
            </a:r>
          </a:p>
          <a:p>
            <a:r>
              <a:rPr lang="en-US" sz="2400" dirty="0"/>
              <a:t>Double Click to change a tab/sheet name</a:t>
            </a:r>
          </a:p>
          <a:p>
            <a:r>
              <a:rPr lang="en-US" sz="2400" dirty="0"/>
              <a:t>Copy sheet within a workbook</a:t>
            </a:r>
          </a:p>
          <a:p>
            <a:r>
              <a:rPr lang="en-US" sz="2400" dirty="0"/>
              <a:t>Right Click to get Menu</a:t>
            </a:r>
          </a:p>
          <a:p>
            <a:r>
              <a:rPr lang="en-US" sz="2400" dirty="0"/>
              <a:t>Press “Alt” Key and letters appear called “Key Tips”</a:t>
            </a:r>
          </a:p>
          <a:p>
            <a:endParaRPr lang="en-US" sz="2000" dirty="0"/>
          </a:p>
        </p:txBody>
      </p:sp>
    </p:spTree>
    <p:extLst>
      <p:ext uri="{BB962C8B-B14F-4D97-AF65-F5344CB8AC3E}">
        <p14:creationId xmlns:p14="http://schemas.microsoft.com/office/powerpoint/2010/main" val="2181738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F8C4744-E0D1-4F66-B173-51AFCF4F8774}"/>
              </a:ext>
            </a:extLst>
          </p:cNvPr>
          <p:cNvSpPr>
            <a:spLocks noGrp="1"/>
          </p:cNvSpPr>
          <p:nvPr>
            <p:ph type="title"/>
          </p:nvPr>
        </p:nvSpPr>
        <p:spPr/>
        <p:txBody>
          <a:bodyPr/>
          <a:lstStyle/>
          <a:p>
            <a:endParaRPr lang="en-US" dirty="0"/>
          </a:p>
        </p:txBody>
      </p:sp>
      <p:pic>
        <p:nvPicPr>
          <p:cNvPr id="12" name="Content Placeholder 11">
            <a:extLst>
              <a:ext uri="{FF2B5EF4-FFF2-40B4-BE49-F238E27FC236}">
                <a16:creationId xmlns:a16="http://schemas.microsoft.com/office/drawing/2014/main" xmlns="" id="{4D78DFAB-9B3C-4F83-A20E-B3D5C39EB0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317" y="70224"/>
            <a:ext cx="12292218" cy="6722462"/>
          </a:xfrm>
        </p:spPr>
      </p:pic>
      <p:sp>
        <p:nvSpPr>
          <p:cNvPr id="4" name="Left Arrow 3"/>
          <p:cNvSpPr/>
          <p:nvPr/>
        </p:nvSpPr>
        <p:spPr>
          <a:xfrm>
            <a:off x="11341768" y="650959"/>
            <a:ext cx="621632" cy="2045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11341768" y="1663798"/>
            <a:ext cx="621632" cy="222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4529889" y="2219595"/>
            <a:ext cx="709863" cy="180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4742734" y="3431455"/>
            <a:ext cx="874295" cy="4090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427621" y="5462338"/>
            <a:ext cx="457200" cy="854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226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218BE2B-F352-4DDF-BA72-42DBB1D4288F}"/>
              </a:ext>
            </a:extLst>
          </p:cNvPr>
          <p:cNvPicPr>
            <a:picLocks noChangeAspect="1"/>
          </p:cNvPicPr>
          <p:nvPr/>
        </p:nvPicPr>
        <p:blipFill>
          <a:blip r:embed="rId3"/>
          <a:stretch>
            <a:fillRect/>
          </a:stretch>
        </p:blipFill>
        <p:spPr>
          <a:xfrm>
            <a:off x="556532" y="1081314"/>
            <a:ext cx="11432268" cy="5950857"/>
          </a:xfrm>
          <a:prstGeom prst="rect">
            <a:avLst/>
          </a:prstGeom>
        </p:spPr>
      </p:pic>
      <p:sp>
        <p:nvSpPr>
          <p:cNvPr id="3" name="TextBox 2">
            <a:extLst>
              <a:ext uri="{FF2B5EF4-FFF2-40B4-BE49-F238E27FC236}">
                <a16:creationId xmlns:a16="http://schemas.microsoft.com/office/drawing/2014/main" xmlns="" id="{9DBF3C4B-734D-424A-8952-5C7A414C2784}"/>
              </a:ext>
            </a:extLst>
          </p:cNvPr>
          <p:cNvSpPr txBox="1"/>
          <p:nvPr/>
        </p:nvSpPr>
        <p:spPr>
          <a:xfrm>
            <a:off x="6447934" y="3440784"/>
            <a:ext cx="184731" cy="369332"/>
          </a:xfrm>
          <a:prstGeom prst="rect">
            <a:avLst/>
          </a:prstGeom>
          <a:noFill/>
        </p:spPr>
        <p:txBody>
          <a:bodyPr wrap="none" rtlCol="0">
            <a:spAutoFit/>
          </a:bodyPr>
          <a:lstStyle/>
          <a:p>
            <a:endParaRPr lang="en-US" dirty="0"/>
          </a:p>
        </p:txBody>
      </p:sp>
      <p:sp>
        <p:nvSpPr>
          <p:cNvPr id="7" name="Title 6">
            <a:extLst>
              <a:ext uri="{FF2B5EF4-FFF2-40B4-BE49-F238E27FC236}">
                <a16:creationId xmlns:a16="http://schemas.microsoft.com/office/drawing/2014/main" xmlns="" id="{6A735BE6-E68E-4C27-A0AE-DF9624BC44E5}"/>
              </a:ext>
            </a:extLst>
          </p:cNvPr>
          <p:cNvSpPr>
            <a:spLocks noGrp="1"/>
          </p:cNvSpPr>
          <p:nvPr>
            <p:ph type="title"/>
          </p:nvPr>
        </p:nvSpPr>
        <p:spPr>
          <a:xfrm>
            <a:off x="838200" y="365125"/>
            <a:ext cx="11150600" cy="57104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F2</a:t>
            </a:r>
          </a:p>
        </p:txBody>
      </p:sp>
      <p:sp>
        <p:nvSpPr>
          <p:cNvPr id="9" name="Arrow: Down 8">
            <a:extLst>
              <a:ext uri="{FF2B5EF4-FFF2-40B4-BE49-F238E27FC236}">
                <a16:creationId xmlns:a16="http://schemas.microsoft.com/office/drawing/2014/main" xmlns="" id="{C27F2557-CBE6-4D1E-8D3E-CD9CF773C6D9}"/>
              </a:ext>
            </a:extLst>
          </p:cNvPr>
          <p:cNvSpPr/>
          <p:nvPr/>
        </p:nvSpPr>
        <p:spPr>
          <a:xfrm>
            <a:off x="8229600" y="4412343"/>
            <a:ext cx="471714" cy="863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xmlns="" id="{96C573BB-0C9B-46FF-94D8-2A9A60E49AC3}"/>
              </a:ext>
            </a:extLst>
          </p:cNvPr>
          <p:cNvSpPr/>
          <p:nvPr/>
        </p:nvSpPr>
        <p:spPr>
          <a:xfrm>
            <a:off x="6204857" y="3311053"/>
            <a:ext cx="1016000" cy="1596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891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453" y="1332719"/>
            <a:ext cx="8507175" cy="5008370"/>
          </a:xfrm>
          <a:prstGeom prst="rect">
            <a:avLst/>
          </a:prstGeom>
        </p:spPr>
      </p:pic>
      <p:sp>
        <p:nvSpPr>
          <p:cNvPr id="3" name="Title 2"/>
          <p:cNvSpPr>
            <a:spLocks noGrp="1"/>
          </p:cNvSpPr>
          <p:nvPr>
            <p:ph type="title"/>
          </p:nvPr>
        </p:nvSpPr>
        <p:spPr>
          <a:xfrm>
            <a:off x="838200" y="365125"/>
            <a:ext cx="11353800" cy="665389"/>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Double Click to Change a Tab Name</a:t>
            </a:r>
          </a:p>
        </p:txBody>
      </p:sp>
    </p:spTree>
    <p:extLst>
      <p:ext uri="{BB962C8B-B14F-4D97-AF65-F5344CB8AC3E}">
        <p14:creationId xmlns:p14="http://schemas.microsoft.com/office/powerpoint/2010/main" val="37125625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tr1.cbsistatic.com/hub/i/2015/05/07/e8f2cf69-f493-11e4-940f-14feb5cc3d2a/12116.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641599" y="1152963"/>
            <a:ext cx="6422572" cy="54800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51114" y="261257"/>
            <a:ext cx="11353800" cy="653144"/>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Copy a Sheet ~ Copies WITH Format</a:t>
            </a:r>
          </a:p>
        </p:txBody>
      </p:sp>
    </p:spTree>
    <p:extLst>
      <p:ext uri="{BB962C8B-B14F-4D97-AF65-F5344CB8AC3E}">
        <p14:creationId xmlns:p14="http://schemas.microsoft.com/office/powerpoint/2010/main" val="2040834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40630" cy="890361"/>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Right Click Menu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830" y="548690"/>
            <a:ext cx="6274970" cy="6164931"/>
          </a:xfrm>
          <a:prstGeom prst="rect">
            <a:avLst/>
          </a:prstGeom>
        </p:spPr>
      </p:pic>
      <p:cxnSp>
        <p:nvCxnSpPr>
          <p:cNvPr id="8" name="Straight Arrow Connector 7"/>
          <p:cNvCxnSpPr/>
          <p:nvPr/>
        </p:nvCxnSpPr>
        <p:spPr>
          <a:xfrm>
            <a:off x="2815389" y="1395663"/>
            <a:ext cx="2263441" cy="135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428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Key Tip badges appearing on ribbon">
            <a:extLst>
              <a:ext uri="{FF2B5EF4-FFF2-40B4-BE49-F238E27FC236}">
                <a16:creationId xmlns:a16="http://schemas.microsoft.com/office/drawing/2014/main" xmlns="" id="{73F4AD4F-2D48-4E35-83C6-69D83969C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43" y="1833635"/>
            <a:ext cx="10515600" cy="3914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A09417F8-810A-42BF-91C2-B43B591CA9E0}"/>
              </a:ext>
            </a:extLst>
          </p:cNvPr>
          <p:cNvSpPr>
            <a:spLocks noGrp="1"/>
          </p:cNvSpPr>
          <p:nvPr>
            <p:ph type="title"/>
          </p:nvPr>
        </p:nvSpPr>
        <p:spPr>
          <a:xfrm>
            <a:off x="838199" y="365125"/>
            <a:ext cx="11433629" cy="63636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ALT Key to see “Key Tips”</a:t>
            </a:r>
          </a:p>
        </p:txBody>
      </p:sp>
    </p:spTree>
    <p:extLst>
      <p:ext uri="{BB962C8B-B14F-4D97-AF65-F5344CB8AC3E}">
        <p14:creationId xmlns:p14="http://schemas.microsoft.com/office/powerpoint/2010/main" val="710569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586029" cy="60007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Error Messages</a:t>
            </a:r>
          </a:p>
        </p:txBody>
      </p:sp>
      <p:pic>
        <p:nvPicPr>
          <p:cNvPr id="4" name="Content Placeholder 3" descr="A close up of a piece of paper&#10;&#10;Description generated with high confidence"/>
          <p:cNvPicPr>
            <a:picLocks noGrp="1" noChangeAspect="1"/>
          </p:cNvPicPr>
          <p:nvPr>
            <p:ph idx="1"/>
          </p:nvPr>
        </p:nvPicPr>
        <p:blipFill>
          <a:blip r:embed="rId3"/>
          <a:stretch>
            <a:fillRect/>
          </a:stretch>
        </p:blipFill>
        <p:spPr>
          <a:xfrm>
            <a:off x="3352801" y="1095828"/>
            <a:ext cx="6574970" cy="5762171"/>
          </a:xfrm>
        </p:spPr>
      </p:pic>
    </p:spTree>
    <p:extLst>
      <p:ext uri="{BB962C8B-B14F-4D97-AF65-F5344CB8AC3E}">
        <p14:creationId xmlns:p14="http://schemas.microsoft.com/office/powerpoint/2010/main" val="1743385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F55CB2-0973-4C4E-AEBF-057A7C00387A}"/>
              </a:ext>
            </a:extLst>
          </p:cNvPr>
          <p:cNvSpPr>
            <a:spLocks noGrp="1"/>
          </p:cNvSpPr>
          <p:nvPr>
            <p:ph type="title"/>
          </p:nvPr>
        </p:nvSpPr>
        <p:spPr>
          <a:xfrm>
            <a:off x="457199" y="365125"/>
            <a:ext cx="11734801" cy="930275"/>
          </a:xfrm>
        </p:spPr>
        <p:style>
          <a:lnRef idx="1">
            <a:schemeClr val="accent2"/>
          </a:lnRef>
          <a:fillRef idx="2">
            <a:schemeClr val="accent2"/>
          </a:fillRef>
          <a:effectRef idx="1">
            <a:schemeClr val="accent2"/>
          </a:effectRef>
          <a:fontRef idx="minor">
            <a:schemeClr val="dk1"/>
          </a:fontRef>
        </p:style>
        <p:txBody>
          <a:bodyPr/>
          <a:lstStyle/>
          <a:p>
            <a:r>
              <a:rPr lang="en-US" b="1" dirty="0"/>
              <a:t>Error Types</a:t>
            </a:r>
            <a:r>
              <a:rPr lang="en-US" dirty="0"/>
              <a:t>	</a:t>
            </a:r>
          </a:p>
        </p:txBody>
      </p:sp>
      <p:sp>
        <p:nvSpPr>
          <p:cNvPr id="3" name="Content Placeholder 2">
            <a:extLst>
              <a:ext uri="{FF2B5EF4-FFF2-40B4-BE49-F238E27FC236}">
                <a16:creationId xmlns:a16="http://schemas.microsoft.com/office/drawing/2014/main" xmlns="" id="{55FF250F-F854-45E4-B8B5-5E9D87E73CEC}"/>
              </a:ext>
            </a:extLst>
          </p:cNvPr>
          <p:cNvSpPr>
            <a:spLocks noGrp="1"/>
          </p:cNvSpPr>
          <p:nvPr>
            <p:ph idx="1"/>
          </p:nvPr>
        </p:nvSpPr>
        <p:spPr>
          <a:xfrm>
            <a:off x="457199" y="1825625"/>
            <a:ext cx="11477625" cy="483235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a:normAutofit/>
          </a:bodyPr>
          <a:lstStyle/>
          <a:p>
            <a:pPr marL="0" indent="0">
              <a:buNone/>
            </a:pPr>
            <a:r>
              <a:rPr lang="en-US" sz="3600" b="1" i="1" dirty="0"/>
              <a:t>Error Type		When It Happens</a:t>
            </a:r>
          </a:p>
          <a:p>
            <a:pPr marL="0" indent="0">
              <a:buNone/>
            </a:pPr>
            <a:r>
              <a:rPr lang="en-US" sz="3200" dirty="0">
                <a:latin typeface="NSimSun" panose="02010609030101010101" pitchFamily="49" charset="-122"/>
                <a:ea typeface="NSimSun" panose="02010609030101010101" pitchFamily="49" charset="-122"/>
              </a:rPr>
              <a:t>#DIV/0!		</a:t>
            </a:r>
            <a:r>
              <a:rPr lang="en-US" sz="3200" dirty="0">
                <a:ea typeface="NSimSun" panose="02010609030101010101" pitchFamily="49" charset="-122"/>
              </a:rPr>
              <a:t>When you divide by ZERO</a:t>
            </a:r>
          </a:p>
          <a:p>
            <a:pPr marL="0" indent="0">
              <a:buNone/>
            </a:pPr>
            <a:r>
              <a:rPr lang="en-US" sz="3200" dirty="0">
                <a:latin typeface="NSimSun" panose="02010609030101010101" pitchFamily="49" charset="-122"/>
                <a:ea typeface="NSimSun" panose="02010609030101010101" pitchFamily="49" charset="-122"/>
              </a:rPr>
              <a:t>#N/A!		</a:t>
            </a:r>
            <a:r>
              <a:rPr lang="en-US" sz="3200" dirty="0">
                <a:ea typeface="NSimSun" panose="02010609030101010101" pitchFamily="49" charset="-122"/>
              </a:rPr>
              <a:t>When a formula or a function inside a formula 				cannot find the referenced data.	 </a:t>
            </a:r>
          </a:p>
          <a:p>
            <a:pPr marL="0" indent="0">
              <a:buNone/>
            </a:pPr>
            <a:r>
              <a:rPr lang="en-US" sz="3200" dirty="0">
                <a:latin typeface="NSimSun" panose="02010609030101010101" pitchFamily="49" charset="-122"/>
                <a:ea typeface="NSimSun" panose="02010609030101010101" pitchFamily="49" charset="-122"/>
              </a:rPr>
              <a:t>#NAME?		</a:t>
            </a:r>
            <a:r>
              <a:rPr lang="en-US" sz="3200" dirty="0">
                <a:ea typeface="NSimSun" panose="02010609030101010101" pitchFamily="49" charset="-122"/>
              </a:rPr>
              <a:t>When the text in a formula is not recognized.</a:t>
            </a:r>
          </a:p>
          <a:p>
            <a:pPr marL="0" indent="0">
              <a:buNone/>
            </a:pPr>
            <a:r>
              <a:rPr lang="en-US" sz="3200" dirty="0">
                <a:latin typeface="NSimSun" panose="02010609030101010101" pitchFamily="49" charset="-122"/>
                <a:ea typeface="NSimSun" panose="02010609030101010101" pitchFamily="49" charset="-122"/>
              </a:rPr>
              <a:t>#NULL!		</a:t>
            </a:r>
            <a:r>
              <a:rPr lang="en-US" sz="3200" dirty="0">
                <a:ea typeface="NSimSun" panose="02010609030101010101" pitchFamily="49" charset="-122"/>
              </a:rPr>
              <a:t>When a space was used instead of a comma in 				formulas that reference multiple ranges. A comma 			is necessary to separate range references.</a:t>
            </a:r>
            <a:endParaRPr lang="en-US" sz="3200" dirty="0">
              <a:latin typeface="NSimSun" panose="02010609030101010101" pitchFamily="49" charset="-122"/>
              <a:ea typeface="NSimSun" panose="02010609030101010101" pitchFamily="49" charset="-122"/>
            </a:endParaRPr>
          </a:p>
          <a:p>
            <a:pPr marL="0" indent="0">
              <a:buNone/>
            </a:pPr>
            <a:endParaRPr lang="en-US" dirty="0">
              <a:latin typeface="NSimSun" panose="02010609030101010101" pitchFamily="49" charset="-122"/>
              <a:ea typeface="NSimSun" panose="02010609030101010101" pitchFamily="49" charset="-122"/>
            </a:endParaRPr>
          </a:p>
        </p:txBody>
      </p:sp>
    </p:spTree>
    <p:extLst>
      <p:ext uri="{BB962C8B-B14F-4D97-AF65-F5344CB8AC3E}">
        <p14:creationId xmlns:p14="http://schemas.microsoft.com/office/powerpoint/2010/main" val="4252231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5FF250F-F854-45E4-B8B5-5E9D87E73CEC}"/>
              </a:ext>
            </a:extLst>
          </p:cNvPr>
          <p:cNvSpPr>
            <a:spLocks noGrp="1"/>
          </p:cNvSpPr>
          <p:nvPr>
            <p:ph idx="1"/>
          </p:nvPr>
        </p:nvSpPr>
        <p:spPr>
          <a:xfrm>
            <a:off x="446313" y="2075998"/>
            <a:ext cx="11477625" cy="387734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lstStyle/>
          <a:p>
            <a:pPr marL="0" indent="0">
              <a:buNone/>
            </a:pPr>
            <a:r>
              <a:rPr lang="en-US" sz="3600" b="1" i="1" dirty="0"/>
              <a:t>Error Type	When It Happens</a:t>
            </a:r>
          </a:p>
          <a:p>
            <a:pPr marL="0" indent="0">
              <a:buNone/>
            </a:pPr>
            <a:r>
              <a:rPr lang="en-US" sz="3200" dirty="0">
                <a:latin typeface="NSimSun" panose="02010609030101010101" pitchFamily="49" charset="-122"/>
                <a:ea typeface="NSimSun" panose="02010609030101010101" pitchFamily="49" charset="-122"/>
              </a:rPr>
              <a:t>#NUM!		</a:t>
            </a:r>
            <a:r>
              <a:rPr lang="en-US" sz="3200" dirty="0">
                <a:ea typeface="NSimSun" panose="02010609030101010101" pitchFamily="49" charset="-122"/>
              </a:rPr>
              <a:t>When a formula has numeric data</a:t>
            </a:r>
          </a:p>
          <a:p>
            <a:pPr marL="0" indent="0">
              <a:buNone/>
            </a:pPr>
            <a:r>
              <a:rPr lang="en-US" sz="3200" dirty="0">
                <a:latin typeface="NSimSun" panose="02010609030101010101" pitchFamily="49" charset="-122"/>
                <a:ea typeface="NSimSun" panose="02010609030101010101" pitchFamily="49" charset="-122"/>
              </a:rPr>
              <a:t>#REF!		</a:t>
            </a:r>
            <a:r>
              <a:rPr lang="en-US" sz="3200" dirty="0">
                <a:ea typeface="NSimSun" panose="02010609030101010101" pitchFamily="49" charset="-122"/>
              </a:rPr>
              <a:t>When a reference is invalid.	 </a:t>
            </a:r>
          </a:p>
          <a:p>
            <a:pPr marL="0" indent="0">
              <a:buNone/>
            </a:pPr>
            <a:r>
              <a:rPr lang="en-US" sz="3200" dirty="0">
                <a:latin typeface="NSimSun" panose="02010609030101010101" pitchFamily="49" charset="-122"/>
                <a:ea typeface="NSimSun" panose="02010609030101010101" pitchFamily="49" charset="-122"/>
              </a:rPr>
              <a:t>#VALUE!		</a:t>
            </a:r>
            <a:r>
              <a:rPr lang="en-US" sz="3200" dirty="0">
                <a:ea typeface="NSimSun" panose="02010609030101010101" pitchFamily="49" charset="-122"/>
              </a:rPr>
              <a:t>When the wrong type of operand or function 				argument is used</a:t>
            </a:r>
          </a:p>
          <a:p>
            <a:pPr marL="0" indent="0">
              <a:buNone/>
            </a:pPr>
            <a:endParaRPr lang="en-US" dirty="0">
              <a:latin typeface="NSimSun" panose="02010609030101010101" pitchFamily="49" charset="-122"/>
              <a:ea typeface="NSimSun" panose="02010609030101010101" pitchFamily="49" charset="-122"/>
            </a:endParaRPr>
          </a:p>
        </p:txBody>
      </p:sp>
      <p:sp>
        <p:nvSpPr>
          <p:cNvPr id="6" name="Title 5">
            <a:extLst>
              <a:ext uri="{FF2B5EF4-FFF2-40B4-BE49-F238E27FC236}">
                <a16:creationId xmlns:a16="http://schemas.microsoft.com/office/drawing/2014/main" xmlns="" id="{9378B5B5-D59C-4FE0-BA30-70B029780328}"/>
              </a:ext>
            </a:extLst>
          </p:cNvPr>
          <p:cNvSpPr>
            <a:spLocks noGrp="1"/>
          </p:cNvSpPr>
          <p:nvPr>
            <p:ph type="title"/>
          </p:nvPr>
        </p:nvSpPr>
        <p:spPr>
          <a:xfrm>
            <a:off x="446313" y="365125"/>
            <a:ext cx="11832773" cy="941161"/>
          </a:xfrm>
        </p:spPr>
        <p:style>
          <a:lnRef idx="1">
            <a:schemeClr val="accent2"/>
          </a:lnRef>
          <a:fillRef idx="2">
            <a:schemeClr val="accent2"/>
          </a:fillRef>
          <a:effectRef idx="1">
            <a:schemeClr val="accent2"/>
          </a:effectRef>
          <a:fontRef idx="minor">
            <a:schemeClr val="dk1"/>
          </a:fontRef>
        </p:style>
        <p:txBody>
          <a:bodyPr/>
          <a:lstStyle/>
          <a:p>
            <a:r>
              <a:rPr lang="en-US" b="1" dirty="0"/>
              <a:t>Error Types</a:t>
            </a:r>
          </a:p>
        </p:txBody>
      </p:sp>
    </p:spTree>
    <p:extLst>
      <p:ext uri="{BB962C8B-B14F-4D97-AF65-F5344CB8AC3E}">
        <p14:creationId xmlns:p14="http://schemas.microsoft.com/office/powerpoint/2010/main" val="1967099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582400" cy="952046"/>
          </a:xfrm>
        </p:spPr>
        <p:style>
          <a:lnRef idx="1">
            <a:schemeClr val="accent2"/>
          </a:lnRef>
          <a:fillRef idx="2">
            <a:schemeClr val="accent2"/>
          </a:fillRef>
          <a:effectRef idx="1">
            <a:schemeClr val="accent2"/>
          </a:effectRef>
          <a:fontRef idx="minor">
            <a:schemeClr val="dk1"/>
          </a:fontRef>
        </p:style>
        <p:txBody>
          <a:bodyPr/>
          <a:lstStyle/>
          <a:p>
            <a:r>
              <a:rPr lang="en-US" b="1" dirty="0"/>
              <a:t>###########</a:t>
            </a:r>
          </a:p>
        </p:txBody>
      </p:sp>
      <p:pic>
        <p:nvPicPr>
          <p:cNvPr id="6145" name="Picture 1" descr="# e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306" y="1984603"/>
            <a:ext cx="3257810" cy="401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90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875846"/>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#DIV/0!</a:t>
            </a:r>
          </a:p>
        </p:txBody>
      </p:sp>
      <p:pic>
        <p:nvPicPr>
          <p:cNvPr id="3" name="Picture 2"/>
          <p:cNvPicPr>
            <a:picLocks noChangeAspect="1"/>
          </p:cNvPicPr>
          <p:nvPr/>
        </p:nvPicPr>
        <p:blipFill>
          <a:blip r:embed="rId3"/>
          <a:stretch>
            <a:fillRect/>
          </a:stretch>
        </p:blipFill>
        <p:spPr>
          <a:xfrm>
            <a:off x="2002971" y="2157113"/>
            <a:ext cx="8490858" cy="3274858"/>
          </a:xfrm>
          <a:prstGeom prst="rect">
            <a:avLst/>
          </a:prstGeom>
        </p:spPr>
      </p:pic>
    </p:spTree>
    <p:extLst>
      <p:ext uri="{BB962C8B-B14F-4D97-AF65-F5344CB8AC3E}">
        <p14:creationId xmlns:p14="http://schemas.microsoft.com/office/powerpoint/2010/main" val="1021027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4860672-82FC-4AB1-81FB-3ACDA944A6A7}"/>
              </a:ext>
            </a:extLst>
          </p:cNvPr>
          <p:cNvPicPr>
            <a:picLocks noChangeAspect="1"/>
          </p:cNvPicPr>
          <p:nvPr/>
        </p:nvPicPr>
        <p:blipFill>
          <a:blip r:embed="rId3"/>
          <a:stretch>
            <a:fillRect/>
          </a:stretch>
        </p:blipFill>
        <p:spPr>
          <a:xfrm>
            <a:off x="233404" y="95250"/>
            <a:ext cx="11958595" cy="6858000"/>
          </a:xfrm>
          <a:prstGeom prst="rect">
            <a:avLst/>
          </a:prstGeom>
        </p:spPr>
      </p:pic>
    </p:spTree>
    <p:extLst>
      <p:ext uri="{BB962C8B-B14F-4D97-AF65-F5344CB8AC3E}">
        <p14:creationId xmlns:p14="http://schemas.microsoft.com/office/powerpoint/2010/main" val="4075191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86496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#N/A!</a:t>
            </a:r>
          </a:p>
        </p:txBody>
      </p:sp>
      <p:pic>
        <p:nvPicPr>
          <p:cNvPr id="3" name="Picture 2"/>
          <p:cNvPicPr>
            <a:picLocks noChangeAspect="1"/>
          </p:cNvPicPr>
          <p:nvPr/>
        </p:nvPicPr>
        <p:blipFill>
          <a:blip r:embed="rId3"/>
          <a:stretch>
            <a:fillRect/>
          </a:stretch>
        </p:blipFill>
        <p:spPr>
          <a:xfrm>
            <a:off x="2047164" y="1364776"/>
            <a:ext cx="6878472" cy="3916908"/>
          </a:xfrm>
          <a:prstGeom prst="rect">
            <a:avLst/>
          </a:prstGeom>
        </p:spPr>
      </p:pic>
      <p:sp>
        <p:nvSpPr>
          <p:cNvPr id="4" name="Rectangle 3"/>
          <p:cNvSpPr/>
          <p:nvPr/>
        </p:nvSpPr>
        <p:spPr>
          <a:xfrm>
            <a:off x="1081016" y="5585299"/>
            <a:ext cx="9929884" cy="1261884"/>
          </a:xfrm>
          <a:prstGeom prst="rect">
            <a:avLst/>
          </a:prstGeom>
        </p:spPr>
        <p:txBody>
          <a:bodyPr wrap="square">
            <a:spAutoFit/>
          </a:bodyPr>
          <a:lstStyle/>
          <a:p>
            <a:r>
              <a:rPr lang="en-US" sz="2400" dirty="0"/>
              <a:t>Excel displays this error when a value is not available to a function or formula.</a:t>
            </a:r>
          </a:p>
          <a:p>
            <a:endParaRPr lang="en-US" sz="2400" dirty="0"/>
          </a:p>
          <a:p>
            <a:r>
              <a:rPr lang="en-US" sz="2800" b="1" dirty="0"/>
              <a:t>=IFERROR(VLOOKUP(D2,$D$6:$E$8,2,TRUE),0)</a:t>
            </a:r>
            <a:endParaRPr lang="en-US" sz="2000" b="1" dirty="0"/>
          </a:p>
        </p:txBody>
      </p:sp>
      <p:sp>
        <p:nvSpPr>
          <p:cNvPr id="5" name="Left Arrow 4"/>
          <p:cNvSpPr/>
          <p:nvPr/>
        </p:nvSpPr>
        <p:spPr>
          <a:xfrm>
            <a:off x="8147713" y="2690339"/>
            <a:ext cx="1842448" cy="4640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062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904117"/>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#NAME?</a:t>
            </a:r>
          </a:p>
        </p:txBody>
      </p:sp>
      <p:pic>
        <p:nvPicPr>
          <p:cNvPr id="3" name="Picture 2"/>
          <p:cNvPicPr>
            <a:picLocks noChangeAspect="1"/>
          </p:cNvPicPr>
          <p:nvPr/>
        </p:nvPicPr>
        <p:blipFill>
          <a:blip r:embed="rId3"/>
          <a:stretch>
            <a:fillRect/>
          </a:stretch>
        </p:blipFill>
        <p:spPr>
          <a:xfrm>
            <a:off x="2025672" y="1964848"/>
            <a:ext cx="6162985" cy="4045689"/>
          </a:xfrm>
          <a:prstGeom prst="rect">
            <a:avLst/>
          </a:prstGeom>
        </p:spPr>
      </p:pic>
      <p:sp>
        <p:nvSpPr>
          <p:cNvPr id="6" name="Down Arrow 5"/>
          <p:cNvSpPr/>
          <p:nvPr/>
        </p:nvSpPr>
        <p:spPr>
          <a:xfrm>
            <a:off x="5404513" y="1269242"/>
            <a:ext cx="464024" cy="1228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4882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89761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#NULL</a:t>
            </a:r>
          </a:p>
        </p:txBody>
      </p:sp>
      <p:pic>
        <p:nvPicPr>
          <p:cNvPr id="3" name="Picture 2"/>
          <p:cNvPicPr>
            <a:picLocks noChangeAspect="1"/>
          </p:cNvPicPr>
          <p:nvPr/>
        </p:nvPicPr>
        <p:blipFill>
          <a:blip r:embed="rId3"/>
          <a:stretch>
            <a:fillRect/>
          </a:stretch>
        </p:blipFill>
        <p:spPr>
          <a:xfrm>
            <a:off x="5232035" y="1690686"/>
            <a:ext cx="5442891" cy="3862618"/>
          </a:xfrm>
          <a:prstGeom prst="rect">
            <a:avLst/>
          </a:prstGeom>
        </p:spPr>
      </p:pic>
      <p:sp>
        <p:nvSpPr>
          <p:cNvPr id="5" name="Rectangle 4"/>
          <p:cNvSpPr/>
          <p:nvPr/>
        </p:nvSpPr>
        <p:spPr>
          <a:xfrm>
            <a:off x="1199690" y="5230139"/>
            <a:ext cx="6378746" cy="646331"/>
          </a:xfrm>
          <a:prstGeom prst="rect">
            <a:avLst/>
          </a:prstGeom>
        </p:spPr>
        <p:txBody>
          <a:bodyPr wrap="square">
            <a:spAutoFit/>
          </a:bodyPr>
          <a:lstStyle/>
          <a:p>
            <a:r>
              <a:rPr lang="en-US" sz="3600" dirty="0"/>
              <a:t>=SUM(C2:C3 E4:E6) </a:t>
            </a:r>
          </a:p>
        </p:txBody>
      </p:sp>
      <p:sp>
        <p:nvSpPr>
          <p:cNvPr id="6" name="Up Arrow 5"/>
          <p:cNvSpPr/>
          <p:nvPr/>
        </p:nvSpPr>
        <p:spPr>
          <a:xfrm>
            <a:off x="3410163" y="5855867"/>
            <a:ext cx="471054" cy="7204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986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1625943" cy="756104"/>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#REF!</a:t>
            </a:r>
          </a:p>
        </p:txBody>
      </p:sp>
      <p:sp>
        <p:nvSpPr>
          <p:cNvPr id="5" name="Content Placeholder 4"/>
          <p:cNvSpPr>
            <a:spLocks noGrp="1"/>
          </p:cNvSpPr>
          <p:nvPr>
            <p:ph sz="half" idx="1"/>
          </p:nvPr>
        </p:nvSpPr>
        <p:spPr>
          <a:xfrm>
            <a:off x="838200" y="1923597"/>
            <a:ext cx="5181600" cy="4351338"/>
          </a:xfrm>
        </p:spPr>
        <p:txBody>
          <a:bodyPr>
            <a:normAutofit/>
          </a:bodyPr>
          <a:lstStyle/>
          <a:p>
            <a:pPr marL="0" indent="0">
              <a:buNone/>
            </a:pPr>
            <a:r>
              <a:rPr lang="en-US" b="1" dirty="0"/>
              <a:t>This can happen when you delete a row or column in error.</a:t>
            </a:r>
          </a:p>
          <a:p>
            <a:pPr marL="0" indent="0">
              <a:buNone/>
            </a:pPr>
            <a:endParaRPr lang="en-US" b="1" dirty="0"/>
          </a:p>
          <a:p>
            <a:pPr marL="0" indent="0">
              <a:buNone/>
            </a:pPr>
            <a:r>
              <a:rPr lang="en-US" b="1" dirty="0"/>
              <a:t>You can “undo” using </a:t>
            </a:r>
            <a:r>
              <a:rPr lang="en-US" b="1" dirty="0" err="1"/>
              <a:t>Ctrl+Z</a:t>
            </a:r>
            <a:r>
              <a:rPr lang="en-US" b="1" dirty="0"/>
              <a:t> or the undo on the formula bar.</a:t>
            </a:r>
          </a:p>
          <a:p>
            <a:pPr marL="0" indent="0">
              <a:buNone/>
            </a:pPr>
            <a:endParaRPr lang="en-US" b="1" dirty="0"/>
          </a:p>
          <a:p>
            <a:pPr marL="0" indent="0">
              <a:buNone/>
            </a:pPr>
            <a:r>
              <a:rPr lang="en-US" b="1" dirty="0"/>
              <a:t>OR fix the formula to be “continuous” =SUM(A2:C2)</a:t>
            </a:r>
          </a:p>
        </p:txBody>
      </p:sp>
      <p:sp>
        <p:nvSpPr>
          <p:cNvPr id="6" name="Content Placeholder 5"/>
          <p:cNvSpPr>
            <a:spLocks noGrp="1"/>
          </p:cNvSpPr>
          <p:nvPr>
            <p:ph sz="half" idx="2"/>
          </p:nvPr>
        </p:nvSpPr>
        <p:spPr>
          <a:xfrm>
            <a:off x="6302828" y="1825625"/>
            <a:ext cx="5050971" cy="4351338"/>
          </a:xfrm>
        </p:spPr>
        <p:txBody>
          <a:bodyPr/>
          <a:lstStyle/>
          <a:p>
            <a:endParaRPr lang="en-US" dirty="0"/>
          </a:p>
        </p:txBody>
      </p:sp>
      <p:pic>
        <p:nvPicPr>
          <p:cNvPr id="3" name="Picture 2"/>
          <p:cNvPicPr>
            <a:picLocks noChangeAspect="1"/>
          </p:cNvPicPr>
          <p:nvPr/>
        </p:nvPicPr>
        <p:blipFill>
          <a:blip r:embed="rId3"/>
          <a:stretch>
            <a:fillRect/>
          </a:stretch>
        </p:blipFill>
        <p:spPr>
          <a:xfrm>
            <a:off x="6433457" y="1825625"/>
            <a:ext cx="4582107" cy="4351338"/>
          </a:xfrm>
          <a:prstGeom prst="rect">
            <a:avLst/>
          </a:prstGeom>
        </p:spPr>
      </p:pic>
    </p:spTree>
    <p:extLst>
      <p:ext uri="{BB962C8B-B14F-4D97-AF65-F5344CB8AC3E}">
        <p14:creationId xmlns:p14="http://schemas.microsoft.com/office/powerpoint/2010/main" val="1968967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382"/>
            <a:ext cx="11811000" cy="89761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6000" b="1" dirty="0">
                <a:latin typeface="+mn-lt"/>
              </a:rPr>
              <a:t>#VALUE!</a:t>
            </a:r>
          </a:p>
        </p:txBody>
      </p:sp>
      <p:sp>
        <p:nvSpPr>
          <p:cNvPr id="5" name="Content Placeholder 4"/>
          <p:cNvSpPr>
            <a:spLocks noGrp="1"/>
          </p:cNvSpPr>
          <p:nvPr>
            <p:ph sz="half" idx="4294967295"/>
          </p:nvPr>
        </p:nvSpPr>
        <p:spPr>
          <a:xfrm>
            <a:off x="678873" y="1934482"/>
            <a:ext cx="5181600" cy="4183289"/>
          </a:xfrm>
        </p:spPr>
        <p:txBody>
          <a:bodyPr/>
          <a:lstStyle/>
          <a:p>
            <a:pPr marL="0" indent="0">
              <a:buNone/>
            </a:pPr>
            <a:r>
              <a:rPr lang="en-US" b="1" dirty="0"/>
              <a:t>This is displayed when a cell contains different types of data.</a:t>
            </a:r>
          </a:p>
          <a:p>
            <a:pPr marL="0" indent="0">
              <a:buNone/>
            </a:pPr>
            <a:endParaRPr lang="en-US" b="1" dirty="0"/>
          </a:p>
          <a:p>
            <a:pPr marL="0" indent="0">
              <a:buNone/>
            </a:pPr>
            <a:r>
              <a:rPr lang="en-US" b="1" dirty="0"/>
              <a:t>One way to fix this is to use =SUM(F2:F5)</a:t>
            </a:r>
          </a:p>
        </p:txBody>
      </p:sp>
      <p:pic>
        <p:nvPicPr>
          <p:cNvPr id="3" name="Picture 2"/>
          <p:cNvPicPr>
            <a:picLocks noChangeAspect="1"/>
          </p:cNvPicPr>
          <p:nvPr/>
        </p:nvPicPr>
        <p:blipFill>
          <a:blip r:embed="rId3"/>
          <a:stretch>
            <a:fillRect/>
          </a:stretch>
        </p:blipFill>
        <p:spPr>
          <a:xfrm>
            <a:off x="6096000" y="2105891"/>
            <a:ext cx="4544291" cy="3519054"/>
          </a:xfrm>
          <a:prstGeom prst="rect">
            <a:avLst/>
          </a:prstGeom>
        </p:spPr>
      </p:pic>
      <p:sp>
        <p:nvSpPr>
          <p:cNvPr id="7" name="Left Arrow 6"/>
          <p:cNvSpPr/>
          <p:nvPr/>
        </p:nvSpPr>
        <p:spPr>
          <a:xfrm>
            <a:off x="10875818" y="4752109"/>
            <a:ext cx="45719"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10058400" y="4364181"/>
            <a:ext cx="1995054" cy="5541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350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98ED85F-DCEE-4B50-802E-71A6E3E12B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10000"/>
            </a:schemeClr>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8468FC5-DFFC-4BFB-94F5-83652E4C8FE8}"/>
              </a:ext>
            </a:extLst>
          </p:cNvPr>
          <p:cNvSpPr>
            <a:spLocks noGrp="1"/>
          </p:cNvSpPr>
          <p:nvPr>
            <p:ph type="title"/>
          </p:nvPr>
        </p:nvSpPr>
        <p:spPr>
          <a:xfrm>
            <a:off x="838200" y="606561"/>
            <a:ext cx="11032236" cy="786810"/>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Absolute and Relative Referencing</a:t>
            </a:r>
            <a:r>
              <a:rPr lang="en-US" dirty="0"/>
              <a:t>	</a:t>
            </a:r>
          </a:p>
        </p:txBody>
      </p:sp>
      <p:sp>
        <p:nvSpPr>
          <p:cNvPr id="3" name="Content Placeholder 2">
            <a:extLst>
              <a:ext uri="{FF2B5EF4-FFF2-40B4-BE49-F238E27FC236}">
                <a16:creationId xmlns:a16="http://schemas.microsoft.com/office/drawing/2014/main" xmlns="" id="{4C91CDD0-86E2-4771-A896-26BB35DA08C1}"/>
              </a:ext>
            </a:extLst>
          </p:cNvPr>
          <p:cNvSpPr>
            <a:spLocks noGrp="1"/>
          </p:cNvSpPr>
          <p:nvPr>
            <p:ph idx="1"/>
          </p:nvPr>
        </p:nvSpPr>
        <p:spPr>
          <a:xfrm>
            <a:off x="838200" y="1600200"/>
            <a:ext cx="10515600" cy="4328962"/>
          </a:xfrm>
        </p:spPr>
        <p:style>
          <a:lnRef idx="1">
            <a:schemeClr val="accent1"/>
          </a:lnRef>
          <a:fillRef idx="2">
            <a:schemeClr val="accent1"/>
          </a:fillRef>
          <a:effectRef idx="1">
            <a:schemeClr val="accent1"/>
          </a:effectRef>
          <a:fontRef idx="minor">
            <a:schemeClr val="dk1"/>
          </a:fontRef>
        </p:style>
        <p:txBody>
          <a:bodyPr>
            <a:normAutofit/>
          </a:bodyPr>
          <a:lstStyle/>
          <a:p>
            <a:r>
              <a:rPr lang="en-US" dirty="0"/>
              <a:t>Absolute cell reference contains a ($) in a Row and/or Column</a:t>
            </a:r>
          </a:p>
          <a:p>
            <a:pPr lvl="1"/>
            <a:r>
              <a:rPr lang="en-US" sz="2800" dirty="0"/>
              <a:t>Do not change when copied or filled</a:t>
            </a:r>
          </a:p>
          <a:p>
            <a:pPr lvl="1"/>
            <a:r>
              <a:rPr lang="en-US" sz="2800" dirty="0"/>
              <a:t>Use when you want to consistently refer to a certain cell</a:t>
            </a:r>
          </a:p>
          <a:p>
            <a:pPr marL="457200" lvl="1" indent="0">
              <a:buNone/>
            </a:pPr>
            <a:endParaRPr lang="en-US" dirty="0"/>
          </a:p>
          <a:p>
            <a:pPr marL="457200" lvl="1" indent="0">
              <a:buNone/>
            </a:pPr>
            <a:r>
              <a:rPr lang="en-US" sz="2800" b="1" dirty="0"/>
              <a:t>A1 	Relative </a:t>
            </a:r>
          </a:p>
          <a:p>
            <a:pPr marL="457200" lvl="1" indent="0">
              <a:buNone/>
            </a:pPr>
            <a:r>
              <a:rPr lang="en-US" sz="2800" b="1" dirty="0"/>
              <a:t>A$1	Column is relative; Row is Constant</a:t>
            </a:r>
          </a:p>
          <a:p>
            <a:pPr marL="457200" lvl="1" indent="0">
              <a:buNone/>
            </a:pPr>
            <a:r>
              <a:rPr lang="en-US" sz="2800" b="1" dirty="0"/>
              <a:t>$A1	Row is relative; Column is absolute</a:t>
            </a:r>
          </a:p>
          <a:p>
            <a:pPr marL="457200" lvl="1" indent="0">
              <a:buNone/>
            </a:pPr>
            <a:r>
              <a:rPr lang="en-US" sz="2800" b="1" dirty="0"/>
              <a:t>$A$1	BOTH are Absolute</a:t>
            </a:r>
          </a:p>
          <a:p>
            <a:pPr marL="0" indent="0">
              <a:buNone/>
            </a:pPr>
            <a:endParaRPr lang="en-US" sz="2400" dirty="0"/>
          </a:p>
        </p:txBody>
      </p:sp>
    </p:spTree>
    <p:extLst>
      <p:ext uri="{BB962C8B-B14F-4D97-AF65-F5344CB8AC3E}">
        <p14:creationId xmlns:p14="http://schemas.microsoft.com/office/powerpoint/2010/main" val="1966028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98ED85F-DCEE-4B50-802E-71A6E3E12B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10000"/>
            </a:schemeClr>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8468FC5-DFFC-4BFB-94F5-83652E4C8FE8}"/>
              </a:ext>
            </a:extLst>
          </p:cNvPr>
          <p:cNvSpPr>
            <a:spLocks noGrp="1"/>
          </p:cNvSpPr>
          <p:nvPr>
            <p:ph type="title"/>
          </p:nvPr>
        </p:nvSpPr>
        <p:spPr>
          <a:xfrm>
            <a:off x="838200" y="606561"/>
            <a:ext cx="11032236" cy="786810"/>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Order of Operations</a:t>
            </a:r>
            <a:r>
              <a:rPr lang="en-US" dirty="0"/>
              <a:t>	</a:t>
            </a:r>
          </a:p>
        </p:txBody>
      </p:sp>
      <p:sp>
        <p:nvSpPr>
          <p:cNvPr id="3" name="Content Placeholder 2">
            <a:extLst>
              <a:ext uri="{FF2B5EF4-FFF2-40B4-BE49-F238E27FC236}">
                <a16:creationId xmlns:a16="http://schemas.microsoft.com/office/drawing/2014/main" xmlns="" id="{4C91CDD0-86E2-4771-A896-26BB35DA08C1}"/>
              </a:ext>
            </a:extLst>
          </p:cNvPr>
          <p:cNvSpPr>
            <a:spLocks noGrp="1"/>
          </p:cNvSpPr>
          <p:nvPr>
            <p:ph idx="1"/>
          </p:nvPr>
        </p:nvSpPr>
        <p:spPr>
          <a:xfrm>
            <a:off x="838200" y="1600200"/>
            <a:ext cx="10515600" cy="4328962"/>
          </a:xfrm>
        </p:spPr>
        <p:style>
          <a:lnRef idx="1">
            <a:schemeClr val="accent1"/>
          </a:lnRef>
          <a:fillRef idx="2">
            <a:schemeClr val="accent1"/>
          </a:fillRef>
          <a:effectRef idx="1">
            <a:schemeClr val="accent1"/>
          </a:effectRef>
          <a:fontRef idx="minor">
            <a:schemeClr val="dk1"/>
          </a:fontRef>
        </p:style>
        <p:txBody>
          <a:bodyPr>
            <a:normAutofit/>
          </a:bodyPr>
          <a:lstStyle/>
          <a:p>
            <a:r>
              <a:rPr lang="en-US" dirty="0"/>
              <a:t>The Order of Operations tells Excel which </a:t>
            </a:r>
            <a:r>
              <a:rPr lang="en-US" b="1" dirty="0"/>
              <a:t>operation</a:t>
            </a:r>
            <a:r>
              <a:rPr lang="en-US" dirty="0"/>
              <a:t> to calculate first.</a:t>
            </a:r>
            <a:endParaRPr lang="en-US" sz="2800" dirty="0"/>
          </a:p>
          <a:p>
            <a:pPr marL="457200" lvl="1" indent="0">
              <a:buNone/>
            </a:pPr>
            <a:endParaRPr lang="en-US" dirty="0"/>
          </a:p>
          <a:p>
            <a:pPr marL="971550" lvl="1" indent="-514350">
              <a:buAutoNum type="arabicPeriod"/>
            </a:pPr>
            <a:r>
              <a:rPr lang="en-US" sz="2800" b="1" dirty="0"/>
              <a:t>Parenthesis</a:t>
            </a:r>
          </a:p>
          <a:p>
            <a:pPr marL="914400" lvl="1" indent="-457200">
              <a:buAutoNum type="arabicPeriod"/>
            </a:pPr>
            <a:r>
              <a:rPr lang="en-US" sz="2800" b="1" dirty="0"/>
              <a:t>Exponents</a:t>
            </a:r>
          </a:p>
          <a:p>
            <a:pPr marL="914400" lvl="1" indent="-457200">
              <a:buAutoNum type="arabicPeriod"/>
            </a:pPr>
            <a:r>
              <a:rPr lang="en-US" sz="2800" b="1" dirty="0"/>
              <a:t>Multiplication</a:t>
            </a:r>
            <a:r>
              <a:rPr lang="en-US" b="1" dirty="0"/>
              <a:t> </a:t>
            </a:r>
            <a:r>
              <a:rPr lang="en-US" sz="2800" b="1" dirty="0"/>
              <a:t>&amp; Division</a:t>
            </a:r>
          </a:p>
          <a:p>
            <a:pPr marL="914400" lvl="1" indent="-457200">
              <a:buAutoNum type="arabicPeriod"/>
            </a:pPr>
            <a:r>
              <a:rPr lang="en-US" sz="2800" b="1" dirty="0"/>
              <a:t>Addition &amp; Subtraction</a:t>
            </a:r>
          </a:p>
          <a:p>
            <a:pPr marL="914400" lvl="1" indent="-457200">
              <a:buAutoNum type="arabicPeriod"/>
            </a:pPr>
            <a:endParaRPr lang="en-US" sz="2800" b="1" dirty="0"/>
          </a:p>
        </p:txBody>
      </p:sp>
    </p:spTree>
    <p:extLst>
      <p:ext uri="{BB962C8B-B14F-4D97-AF65-F5344CB8AC3E}">
        <p14:creationId xmlns:p14="http://schemas.microsoft.com/office/powerpoint/2010/main" val="161999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xmlns="" id="{258E6AFE-1CB8-49A9-ACBD-24B479DAE1AF}"/>
              </a:ext>
            </a:extLst>
          </p:cNvPr>
          <p:cNvPicPr>
            <a:picLocks noChangeAspect="1"/>
          </p:cNvPicPr>
          <p:nvPr/>
        </p:nvPicPr>
        <p:blipFill rotWithShape="1">
          <a:blip r:embed="rId3"/>
          <a:srcRect r="17233" b="1"/>
          <a:stretch/>
        </p:blipFill>
        <p:spPr>
          <a:xfrm>
            <a:off x="3829988" y="1749354"/>
            <a:ext cx="8253967" cy="5577837"/>
          </a:xfrm>
          <a:prstGeom prst="rect">
            <a:avLst/>
          </a:prstGeom>
          <a:effectLst/>
        </p:spPr>
      </p:pic>
      <p:sp>
        <p:nvSpPr>
          <p:cNvPr id="2" name="Title 1">
            <a:extLst>
              <a:ext uri="{FF2B5EF4-FFF2-40B4-BE49-F238E27FC236}">
                <a16:creationId xmlns:a16="http://schemas.microsoft.com/office/drawing/2014/main" xmlns="" id="{66AC89FB-3989-400A-AEE6-6000CF041507}"/>
              </a:ext>
            </a:extLst>
          </p:cNvPr>
          <p:cNvSpPr>
            <a:spLocks noGrp="1"/>
          </p:cNvSpPr>
          <p:nvPr>
            <p:ph type="title"/>
          </p:nvPr>
        </p:nvSpPr>
        <p:spPr>
          <a:xfrm>
            <a:off x="648930" y="629266"/>
            <a:ext cx="3181058" cy="125949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ea typeface="NSimSun" panose="02010609030101010101" pitchFamily="49" charset="-122"/>
              </a:rPr>
              <a:t>Circular Reference</a:t>
            </a:r>
            <a:endParaRPr lang="en-US" b="1" dirty="0">
              <a:latin typeface="+mn-lt"/>
            </a:endParaRPr>
          </a:p>
        </p:txBody>
      </p:sp>
      <p:sp>
        <p:nvSpPr>
          <p:cNvPr id="3" name="Content Placeholder 2">
            <a:extLst>
              <a:ext uri="{FF2B5EF4-FFF2-40B4-BE49-F238E27FC236}">
                <a16:creationId xmlns:a16="http://schemas.microsoft.com/office/drawing/2014/main" xmlns="" id="{47ADA9EA-3566-4F02-9302-98DE4E821C21}"/>
              </a:ext>
            </a:extLst>
          </p:cNvPr>
          <p:cNvSpPr>
            <a:spLocks noGrp="1"/>
          </p:cNvSpPr>
          <p:nvPr>
            <p:ph idx="1"/>
          </p:nvPr>
        </p:nvSpPr>
        <p:spPr>
          <a:xfrm>
            <a:off x="648930" y="2305870"/>
            <a:ext cx="3053639" cy="3917950"/>
          </a:xfrm>
        </p:spPr>
        <p:txBody>
          <a:bodyPr>
            <a:normAutofit/>
          </a:bodyPr>
          <a:lstStyle/>
          <a:p>
            <a:r>
              <a:rPr lang="en-US" sz="2400" dirty="0"/>
              <a:t>A circular reference occurs when a cell refers to itself.</a:t>
            </a:r>
          </a:p>
        </p:txBody>
      </p:sp>
    </p:spTree>
    <p:extLst>
      <p:ext uri="{BB962C8B-B14F-4D97-AF65-F5344CB8AC3E}">
        <p14:creationId xmlns:p14="http://schemas.microsoft.com/office/powerpoint/2010/main" val="3362020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1C72144-D13D-4F9F-B1BF-D77F377997A3}"/>
              </a:ext>
            </a:extLst>
          </p:cNvPr>
          <p:cNvPicPr>
            <a:picLocks noChangeAspect="1"/>
          </p:cNvPicPr>
          <p:nvPr/>
        </p:nvPicPr>
        <p:blipFill>
          <a:blip r:embed="rId3"/>
          <a:stretch>
            <a:fillRect/>
          </a:stretch>
        </p:blipFill>
        <p:spPr>
          <a:xfrm>
            <a:off x="0" y="-1"/>
            <a:ext cx="12307986" cy="9402945"/>
          </a:xfrm>
          <a:prstGeom prst="rect">
            <a:avLst/>
          </a:prstGeom>
        </p:spPr>
      </p:pic>
    </p:spTree>
    <p:extLst>
      <p:ext uri="{BB962C8B-B14F-4D97-AF65-F5344CB8AC3E}">
        <p14:creationId xmlns:p14="http://schemas.microsoft.com/office/powerpoint/2010/main" val="618858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66A3AB0-4527-47D0-8192-CAC5D2995774}"/>
              </a:ext>
            </a:extLst>
          </p:cNvPr>
          <p:cNvPicPr>
            <a:picLocks noChangeAspect="1"/>
          </p:cNvPicPr>
          <p:nvPr/>
        </p:nvPicPr>
        <p:blipFill>
          <a:blip r:embed="rId3"/>
          <a:stretch>
            <a:fillRect/>
          </a:stretch>
        </p:blipFill>
        <p:spPr>
          <a:xfrm>
            <a:off x="80920" y="0"/>
            <a:ext cx="12688312" cy="10098860"/>
          </a:xfrm>
          <a:prstGeom prst="rect">
            <a:avLst/>
          </a:prstGeom>
        </p:spPr>
      </p:pic>
      <p:sp>
        <p:nvSpPr>
          <p:cNvPr id="3" name="Arrow: Up 2">
            <a:extLst>
              <a:ext uri="{FF2B5EF4-FFF2-40B4-BE49-F238E27FC236}">
                <a16:creationId xmlns:a16="http://schemas.microsoft.com/office/drawing/2014/main" xmlns="" id="{FAFC2567-9810-4759-8CDA-E488A937F926}"/>
              </a:ext>
            </a:extLst>
          </p:cNvPr>
          <p:cNvSpPr/>
          <p:nvPr/>
        </p:nvSpPr>
        <p:spPr>
          <a:xfrm>
            <a:off x="10043886" y="2249714"/>
            <a:ext cx="174171" cy="1161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001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988"/>
            <a:ext cx="11648386" cy="775799"/>
          </a:xfrm>
        </p:spPr>
        <p:style>
          <a:lnRef idx="1">
            <a:schemeClr val="accent2"/>
          </a:lnRef>
          <a:fillRef idx="2">
            <a:schemeClr val="accent2"/>
          </a:fillRef>
          <a:effectRef idx="1">
            <a:schemeClr val="accent2"/>
          </a:effectRef>
          <a:fontRef idx="minor">
            <a:schemeClr val="dk1"/>
          </a:fontRef>
        </p:style>
        <p:txBody>
          <a:bodyPr/>
          <a:lstStyle/>
          <a:p>
            <a:r>
              <a:rPr lang="en-US" b="1" dirty="0"/>
              <a:t>Parts of a Formula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5" y="1919287"/>
            <a:ext cx="6250673" cy="1885025"/>
          </a:xfrm>
          <a:prstGeom prst="rect">
            <a:avLst/>
          </a:prstGeom>
        </p:spPr>
      </p:pic>
      <p:sp>
        <p:nvSpPr>
          <p:cNvPr id="4" name="Rectangle 3"/>
          <p:cNvSpPr/>
          <p:nvPr/>
        </p:nvSpPr>
        <p:spPr>
          <a:xfrm>
            <a:off x="838200" y="4328054"/>
            <a:ext cx="9708715" cy="2062103"/>
          </a:xfrm>
          <a:prstGeom prst="rect">
            <a:avLst/>
          </a:prstGeom>
        </p:spPr>
        <p:txBody>
          <a:bodyPr wrap="square">
            <a:spAutoFit/>
          </a:bodyPr>
          <a:lstStyle/>
          <a:p>
            <a:pPr>
              <a:buFont typeface="+mj-lt"/>
              <a:buAutoNum type="arabicPeriod"/>
            </a:pPr>
            <a:r>
              <a:rPr lang="en-US" sz="3200" dirty="0">
                <a:solidFill>
                  <a:srgbClr val="2F2F2F"/>
                </a:solidFill>
              </a:rPr>
              <a:t>Functions</a:t>
            </a:r>
          </a:p>
          <a:p>
            <a:pPr>
              <a:buFont typeface="+mj-lt"/>
              <a:buAutoNum type="arabicPeriod"/>
            </a:pPr>
            <a:r>
              <a:rPr lang="en-US" sz="3200" dirty="0">
                <a:solidFill>
                  <a:srgbClr val="2F2F2F"/>
                </a:solidFill>
              </a:rPr>
              <a:t>References</a:t>
            </a:r>
          </a:p>
          <a:p>
            <a:pPr>
              <a:buFont typeface="+mj-lt"/>
              <a:buAutoNum type="arabicPeriod"/>
            </a:pPr>
            <a:r>
              <a:rPr lang="en-US" sz="3200" dirty="0">
                <a:solidFill>
                  <a:srgbClr val="2F2F2F"/>
                </a:solidFill>
              </a:rPr>
              <a:t>Constants</a:t>
            </a:r>
          </a:p>
          <a:p>
            <a:pPr>
              <a:buFont typeface="+mj-lt"/>
              <a:buAutoNum type="arabicPeriod"/>
            </a:pPr>
            <a:r>
              <a:rPr lang="en-US" sz="3200" dirty="0">
                <a:solidFill>
                  <a:srgbClr val="2F2F2F"/>
                </a:solidFill>
              </a:rPr>
              <a:t>Operators</a:t>
            </a:r>
            <a:endParaRPr lang="en-US" sz="3200" b="0" i="0" dirty="0">
              <a:solidFill>
                <a:srgbClr val="2F2F2F"/>
              </a:solidFill>
              <a:effectLst/>
            </a:endParaRPr>
          </a:p>
        </p:txBody>
      </p:sp>
    </p:spTree>
    <p:extLst>
      <p:ext uri="{BB962C8B-B14F-4D97-AF65-F5344CB8AC3E}">
        <p14:creationId xmlns:p14="http://schemas.microsoft.com/office/powerpoint/2010/main" val="1234318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45D0B3-3F39-49F8-BD46-C586075B29AE}"/>
              </a:ext>
            </a:extLst>
          </p:cNvPr>
          <p:cNvSpPr>
            <a:spLocks noGrp="1"/>
          </p:cNvSpPr>
          <p:nvPr>
            <p:ph type="title"/>
          </p:nvPr>
        </p:nvSpPr>
        <p:spPr>
          <a:xfrm>
            <a:off x="446314" y="419555"/>
            <a:ext cx="11745686" cy="756104"/>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Common Formula Errors</a:t>
            </a:r>
          </a:p>
        </p:txBody>
      </p:sp>
      <p:sp>
        <p:nvSpPr>
          <p:cNvPr id="3" name="Content Placeholder 2">
            <a:extLst>
              <a:ext uri="{FF2B5EF4-FFF2-40B4-BE49-F238E27FC236}">
                <a16:creationId xmlns:a16="http://schemas.microsoft.com/office/drawing/2014/main" xmlns="" id="{42D5AF6C-CF63-433A-A3F5-4EFA35F849F5}"/>
              </a:ext>
            </a:extLst>
          </p:cNvPr>
          <p:cNvSpPr>
            <a:spLocks noGrp="1"/>
          </p:cNvSpPr>
          <p:nvPr>
            <p:ph idx="1"/>
          </p:nvPr>
        </p:nvSpPr>
        <p:spPr>
          <a:xfrm>
            <a:off x="446314" y="1690687"/>
            <a:ext cx="11451772" cy="4623027"/>
          </a:xfrm>
        </p:spPr>
        <p:style>
          <a:lnRef idx="1">
            <a:schemeClr val="accent5"/>
          </a:lnRef>
          <a:fillRef idx="2">
            <a:schemeClr val="accent5"/>
          </a:fillRef>
          <a:effectRef idx="1">
            <a:schemeClr val="accent5"/>
          </a:effectRef>
          <a:fontRef idx="minor">
            <a:schemeClr val="dk1"/>
          </a:fontRef>
        </p:style>
        <p:txBody>
          <a:bodyPr>
            <a:normAutofit/>
          </a:bodyPr>
          <a:lstStyle/>
          <a:p>
            <a:pPr marL="0" indent="0">
              <a:buNone/>
            </a:pPr>
            <a:r>
              <a:rPr lang="en-US" sz="3600" b="1" dirty="0"/>
              <a:t>Start with an “EQUAL SIGN” =</a:t>
            </a:r>
          </a:p>
          <a:p>
            <a:pPr marL="457200" lvl="1" indent="0">
              <a:buNone/>
            </a:pPr>
            <a:r>
              <a:rPr lang="en-US" sz="2800" b="1" dirty="0"/>
              <a:t>	</a:t>
            </a:r>
            <a:r>
              <a:rPr lang="en-US" sz="3200" b="1" i="1" dirty="0">
                <a:solidFill>
                  <a:srgbClr val="7030A0"/>
                </a:solidFill>
              </a:rPr>
              <a:t>If you omit the equal sign, Excel thinks the data is “TEXT”</a:t>
            </a:r>
          </a:p>
          <a:p>
            <a:pPr marL="0" indent="0">
              <a:buNone/>
            </a:pPr>
            <a:r>
              <a:rPr lang="en-US" sz="3600" b="1" dirty="0"/>
              <a:t>Match all open and closing parentheses</a:t>
            </a:r>
          </a:p>
          <a:p>
            <a:pPr marL="0" indent="0">
              <a:buNone/>
            </a:pPr>
            <a:r>
              <a:rPr lang="en-US" sz="3200" b="1" dirty="0"/>
              <a:t>	</a:t>
            </a:r>
            <a:r>
              <a:rPr lang="en-US" sz="3200" b="1" i="1" dirty="0">
                <a:solidFill>
                  <a:srgbClr val="7030A0"/>
                </a:solidFill>
              </a:rPr>
              <a:t>This gets more complicated as you add more formulas</a:t>
            </a:r>
          </a:p>
          <a:p>
            <a:pPr marL="0" indent="0">
              <a:buNone/>
            </a:pPr>
            <a:r>
              <a:rPr lang="en-US" sz="3200" b="1" i="1" dirty="0">
                <a:solidFill>
                  <a:srgbClr val="7030A0"/>
                </a:solidFill>
              </a:rPr>
              <a:t>	=IF(B5&lt;0),”Not Valid”,B5*1.05) – EXTRA Parentheses after &lt;0</a:t>
            </a:r>
          </a:p>
          <a:p>
            <a:pPr marL="0" indent="0">
              <a:buNone/>
            </a:pPr>
            <a:r>
              <a:rPr lang="en-US" sz="3600" b="1" dirty="0"/>
              <a:t>Use a colon to indicate a range</a:t>
            </a:r>
          </a:p>
          <a:p>
            <a:pPr marL="0" indent="0">
              <a:buNone/>
            </a:pPr>
            <a:r>
              <a:rPr lang="en-US" sz="3600" b="1" dirty="0"/>
              <a:t>	</a:t>
            </a:r>
            <a:r>
              <a:rPr lang="en-US" sz="3600" b="1" i="1" dirty="0">
                <a:solidFill>
                  <a:srgbClr val="7030A0"/>
                </a:solidFill>
              </a:rPr>
              <a:t>=SUM(A1:A5) not =SUM(A1 A5) returns #NULL</a:t>
            </a:r>
          </a:p>
          <a:p>
            <a:pPr marL="0" indent="0">
              <a:buNone/>
            </a:pPr>
            <a:endParaRPr lang="en-US" dirty="0"/>
          </a:p>
        </p:txBody>
      </p:sp>
    </p:spTree>
    <p:extLst>
      <p:ext uri="{BB962C8B-B14F-4D97-AF65-F5344CB8AC3E}">
        <p14:creationId xmlns:p14="http://schemas.microsoft.com/office/powerpoint/2010/main" val="2624335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FB21B-2D04-46E6-A75D-267399F0AEC8}"/>
              </a:ext>
            </a:extLst>
          </p:cNvPr>
          <p:cNvSpPr>
            <a:spLocks noGrp="1"/>
          </p:cNvSpPr>
          <p:nvPr>
            <p:ph type="title"/>
          </p:nvPr>
        </p:nvSpPr>
        <p:spPr>
          <a:xfrm>
            <a:off x="700634" y="468087"/>
            <a:ext cx="11567565" cy="762000"/>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Common Formula Errors</a:t>
            </a:r>
          </a:p>
        </p:txBody>
      </p:sp>
      <p:sp>
        <p:nvSpPr>
          <p:cNvPr id="3" name="Content Placeholder 2">
            <a:extLst>
              <a:ext uri="{FF2B5EF4-FFF2-40B4-BE49-F238E27FC236}">
                <a16:creationId xmlns:a16="http://schemas.microsoft.com/office/drawing/2014/main" xmlns="" id="{4E726DB4-A07A-4498-B433-E86217BEE526}"/>
              </a:ext>
            </a:extLst>
          </p:cNvPr>
          <p:cNvSpPr>
            <a:spLocks noGrp="1"/>
          </p:cNvSpPr>
          <p:nvPr>
            <p:ph idx="1"/>
          </p:nvPr>
        </p:nvSpPr>
        <p:spPr>
          <a:xfrm>
            <a:off x="700634" y="1760889"/>
            <a:ext cx="11349852" cy="4351338"/>
          </a:xfrm>
          <a:ln/>
        </p:spPr>
        <p:style>
          <a:lnRef idx="1">
            <a:schemeClr val="accent5"/>
          </a:lnRef>
          <a:fillRef idx="2">
            <a:schemeClr val="accent5"/>
          </a:fillRef>
          <a:effectRef idx="1">
            <a:schemeClr val="accent5"/>
          </a:effectRef>
          <a:fontRef idx="minor">
            <a:schemeClr val="dk1"/>
          </a:fontRef>
        </p:style>
        <p:txBody>
          <a:bodyPr>
            <a:normAutofit/>
          </a:bodyPr>
          <a:lstStyle/>
          <a:p>
            <a:pPr marL="0" indent="0">
              <a:buNone/>
            </a:pPr>
            <a:r>
              <a:rPr lang="en-US" sz="3200" b="1" dirty="0"/>
              <a:t>Enter all required and correct type of arguments </a:t>
            </a:r>
          </a:p>
          <a:p>
            <a:pPr marL="0" indent="0">
              <a:buNone/>
            </a:pPr>
            <a:r>
              <a:rPr lang="en-US" sz="3200" b="1" dirty="0"/>
              <a:t>	</a:t>
            </a:r>
            <a:r>
              <a:rPr lang="en-US" sz="3200" b="1" i="1" dirty="0">
                <a:solidFill>
                  <a:srgbClr val="7030A0"/>
                </a:solidFill>
              </a:rPr>
              <a:t>Ex. Cannot combine SUM &amp; REPLACE (Numerical vs Text)</a:t>
            </a:r>
          </a:p>
          <a:p>
            <a:pPr marL="0" indent="0">
              <a:buNone/>
            </a:pPr>
            <a:r>
              <a:rPr lang="en-US" sz="3200" b="1" dirty="0"/>
              <a:t>Enter numbers without formatting</a:t>
            </a:r>
          </a:p>
          <a:p>
            <a:pPr marL="0" indent="0">
              <a:buNone/>
            </a:pPr>
            <a:r>
              <a:rPr lang="en-US" sz="3200" b="1" dirty="0"/>
              <a:t>	</a:t>
            </a:r>
            <a:r>
              <a:rPr lang="en-US" sz="3200" b="1" i="1" dirty="0">
                <a:solidFill>
                  <a:srgbClr val="7030A0"/>
                </a:solidFill>
              </a:rPr>
              <a:t>Ex. If you enter 1,000 into a formula vs 1000, it treats it 	       	like a comma separator looking at it like “1,000” or 1</a:t>
            </a:r>
          </a:p>
          <a:p>
            <a:pPr marL="0" indent="0">
              <a:buNone/>
            </a:pPr>
            <a:r>
              <a:rPr lang="en-US" sz="3200" b="1" dirty="0"/>
              <a:t>CUT vs COPY</a:t>
            </a:r>
          </a:p>
          <a:p>
            <a:pPr marL="0" indent="0">
              <a:buNone/>
            </a:pPr>
            <a:r>
              <a:rPr lang="en-US" sz="3200" b="1" dirty="0"/>
              <a:t>	</a:t>
            </a:r>
            <a:r>
              <a:rPr lang="en-US" sz="3200" b="1" i="1" dirty="0">
                <a:solidFill>
                  <a:srgbClr val="7030A0"/>
                </a:solidFill>
              </a:rPr>
              <a:t>Relative vs Absolute</a:t>
            </a:r>
          </a:p>
        </p:txBody>
      </p:sp>
    </p:spTree>
    <p:extLst>
      <p:ext uri="{BB962C8B-B14F-4D97-AF65-F5344CB8AC3E}">
        <p14:creationId xmlns:p14="http://schemas.microsoft.com/office/powerpoint/2010/main" val="32681719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84" y="534809"/>
            <a:ext cx="11604698" cy="721336"/>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Formulas inconsistent with other formulas</a:t>
            </a:r>
          </a:p>
        </p:txBody>
      </p:sp>
      <p:pic>
        <p:nvPicPr>
          <p:cNvPr id="3" name="Picture 2"/>
          <p:cNvPicPr>
            <a:picLocks noChangeAspect="1"/>
          </p:cNvPicPr>
          <p:nvPr/>
        </p:nvPicPr>
        <p:blipFill>
          <a:blip r:embed="rId3"/>
          <a:stretch>
            <a:fillRect/>
          </a:stretch>
        </p:blipFill>
        <p:spPr>
          <a:xfrm>
            <a:off x="1850705" y="1995415"/>
            <a:ext cx="8490590" cy="2678185"/>
          </a:xfrm>
          <a:prstGeom prst="rect">
            <a:avLst/>
          </a:prstGeom>
        </p:spPr>
      </p:pic>
      <p:sp>
        <p:nvSpPr>
          <p:cNvPr id="4" name="Up Arrow 3"/>
          <p:cNvSpPr/>
          <p:nvPr/>
        </p:nvSpPr>
        <p:spPr>
          <a:xfrm>
            <a:off x="6196084" y="3921382"/>
            <a:ext cx="750627" cy="23565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250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24766"/>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Formulas that omit cells in a group</a:t>
            </a:r>
          </a:p>
        </p:txBody>
      </p:sp>
      <p:pic>
        <p:nvPicPr>
          <p:cNvPr id="3" name="Picture 2"/>
          <p:cNvPicPr>
            <a:picLocks noChangeAspect="1"/>
          </p:cNvPicPr>
          <p:nvPr/>
        </p:nvPicPr>
        <p:blipFill>
          <a:blip r:embed="rId3"/>
          <a:stretch>
            <a:fillRect/>
          </a:stretch>
        </p:blipFill>
        <p:spPr>
          <a:xfrm>
            <a:off x="4008329" y="2185987"/>
            <a:ext cx="2792521" cy="4239865"/>
          </a:xfrm>
          <a:prstGeom prst="rect">
            <a:avLst/>
          </a:prstGeom>
        </p:spPr>
      </p:pic>
      <p:sp>
        <p:nvSpPr>
          <p:cNvPr id="4" name="Right Arrow 3"/>
          <p:cNvSpPr/>
          <p:nvPr/>
        </p:nvSpPr>
        <p:spPr>
          <a:xfrm>
            <a:off x="2101755" y="5813946"/>
            <a:ext cx="1774209" cy="420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9473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495" y="215224"/>
            <a:ext cx="11745686" cy="924028"/>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Error Checking ~ Reset </a:t>
            </a:r>
            <a:r>
              <a:rPr lang="en-US" b="1" dirty="0"/>
              <a:t>I</a:t>
            </a:r>
            <a:r>
              <a:rPr lang="en-US" b="1" dirty="0">
                <a:latin typeface="+mn-lt"/>
              </a:rPr>
              <a:t>gnored Errors</a:t>
            </a:r>
          </a:p>
        </p:txBody>
      </p:sp>
      <p:pic>
        <p:nvPicPr>
          <p:cNvPr id="3" name="Picture 2"/>
          <p:cNvPicPr>
            <a:picLocks noChangeAspect="1"/>
          </p:cNvPicPr>
          <p:nvPr/>
        </p:nvPicPr>
        <p:blipFill>
          <a:blip r:embed="rId3"/>
          <a:stretch>
            <a:fillRect/>
          </a:stretch>
        </p:blipFill>
        <p:spPr>
          <a:xfrm>
            <a:off x="1415143" y="2002972"/>
            <a:ext cx="9154885" cy="3853542"/>
          </a:xfrm>
          <a:prstGeom prst="rect">
            <a:avLst/>
          </a:prstGeom>
        </p:spPr>
      </p:pic>
    </p:spTree>
    <p:extLst>
      <p:ext uri="{BB962C8B-B14F-4D97-AF65-F5344CB8AC3E}">
        <p14:creationId xmlns:p14="http://schemas.microsoft.com/office/powerpoint/2010/main" val="23782980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802417"/>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Formulas Referring </a:t>
            </a:r>
            <a:r>
              <a:rPr lang="en-US" b="1" dirty="0"/>
              <a:t>T</a:t>
            </a:r>
            <a:r>
              <a:rPr lang="en-US" b="1" dirty="0">
                <a:latin typeface="+mn-lt"/>
              </a:rPr>
              <a:t>o </a:t>
            </a:r>
            <a:r>
              <a:rPr lang="en-US" b="1" dirty="0"/>
              <a:t>E</a:t>
            </a:r>
            <a:r>
              <a:rPr lang="en-US" b="1" dirty="0">
                <a:latin typeface="+mn-lt"/>
              </a:rPr>
              <a:t>mpty </a:t>
            </a:r>
            <a:r>
              <a:rPr lang="en-US" b="1" dirty="0"/>
              <a:t>C</a:t>
            </a:r>
            <a:r>
              <a:rPr lang="en-US" b="1" dirty="0">
                <a:latin typeface="+mn-lt"/>
              </a:rPr>
              <a:t>ells</a:t>
            </a:r>
          </a:p>
        </p:txBody>
      </p:sp>
      <p:pic>
        <p:nvPicPr>
          <p:cNvPr id="3" name="Picture 2"/>
          <p:cNvPicPr>
            <a:picLocks noChangeAspect="1"/>
          </p:cNvPicPr>
          <p:nvPr/>
        </p:nvPicPr>
        <p:blipFill>
          <a:blip r:embed="rId3"/>
          <a:stretch>
            <a:fillRect/>
          </a:stretch>
        </p:blipFill>
        <p:spPr>
          <a:xfrm>
            <a:off x="4290015" y="2200274"/>
            <a:ext cx="3513681" cy="4026355"/>
          </a:xfrm>
          <a:prstGeom prst="rect">
            <a:avLst/>
          </a:prstGeom>
        </p:spPr>
      </p:pic>
      <p:sp>
        <p:nvSpPr>
          <p:cNvPr id="4" name="Right Arrow 3"/>
          <p:cNvSpPr/>
          <p:nvPr/>
        </p:nvSpPr>
        <p:spPr>
          <a:xfrm>
            <a:off x="3048001" y="4548250"/>
            <a:ext cx="1454727" cy="346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02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p:cNvPicPr>
            <a:picLocks noChangeAspect="1"/>
          </p:cNvPicPr>
          <p:nvPr/>
        </p:nvPicPr>
        <p:blipFill>
          <a:blip r:embed="rId3"/>
          <a:stretch>
            <a:fillRect/>
          </a:stretch>
        </p:blipFill>
        <p:spPr>
          <a:xfrm>
            <a:off x="1774371" y="1675227"/>
            <a:ext cx="9122229" cy="4986830"/>
          </a:xfrm>
          <a:prstGeom prst="rect">
            <a:avLst/>
          </a:prstGeom>
        </p:spPr>
      </p:pic>
      <p:sp>
        <p:nvSpPr>
          <p:cNvPr id="2" name="Title 1"/>
          <p:cNvSpPr>
            <a:spLocks noGrp="1"/>
          </p:cNvSpPr>
          <p:nvPr>
            <p:ph type="title"/>
          </p:nvPr>
        </p:nvSpPr>
        <p:spPr>
          <a:xfrm>
            <a:off x="838200" y="365125"/>
            <a:ext cx="11353800" cy="832304"/>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Error checking</a:t>
            </a:r>
          </a:p>
        </p:txBody>
      </p:sp>
    </p:spTree>
    <p:extLst>
      <p:ext uri="{BB962C8B-B14F-4D97-AF65-F5344CB8AC3E}">
        <p14:creationId xmlns:p14="http://schemas.microsoft.com/office/powerpoint/2010/main" val="2182538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6C3888-EAE7-4ACF-9FF2-EBC808BDB26B}"/>
              </a:ext>
            </a:extLst>
          </p:cNvPr>
          <p:cNvSpPr>
            <a:spLocks noGrp="1"/>
          </p:cNvSpPr>
          <p:nvPr>
            <p:ph type="title"/>
          </p:nvPr>
        </p:nvSpPr>
        <p:spPr>
          <a:xfrm>
            <a:off x="838199" y="365126"/>
            <a:ext cx="11636829" cy="819240"/>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Ways to AUDIT your Spreadsheet</a:t>
            </a:r>
          </a:p>
        </p:txBody>
      </p:sp>
      <p:sp>
        <p:nvSpPr>
          <p:cNvPr id="3" name="Content Placeholder 2">
            <a:extLst>
              <a:ext uri="{FF2B5EF4-FFF2-40B4-BE49-F238E27FC236}">
                <a16:creationId xmlns:a16="http://schemas.microsoft.com/office/drawing/2014/main" xmlns="" id="{5AD5674C-64A3-49CA-8AC6-E4CD04FD7645}"/>
              </a:ext>
            </a:extLst>
          </p:cNvPr>
          <p:cNvSpPr>
            <a:spLocks noGrp="1"/>
          </p:cNvSpPr>
          <p:nvPr>
            <p:ph sz="half" idx="1"/>
          </p:nvPr>
        </p:nvSpPr>
        <p:spPr/>
        <p:txBody>
          <a:bodyPr>
            <a:normAutofit lnSpcReduction="10000"/>
          </a:bodyPr>
          <a:lstStyle/>
          <a:p>
            <a:r>
              <a:rPr lang="en-US" b="1" dirty="0"/>
              <a:t>Inspect Workbook</a:t>
            </a:r>
          </a:p>
          <a:p>
            <a:endParaRPr lang="en-US" dirty="0"/>
          </a:p>
          <a:p>
            <a:endParaRPr lang="en-US" dirty="0"/>
          </a:p>
          <a:p>
            <a:endParaRPr lang="en-US" dirty="0"/>
          </a:p>
          <a:p>
            <a:endParaRPr lang="en-US" dirty="0"/>
          </a:p>
          <a:p>
            <a:endParaRPr lang="en-US" dirty="0"/>
          </a:p>
          <a:p>
            <a:endParaRPr lang="en-US" dirty="0"/>
          </a:p>
          <a:p>
            <a:endParaRPr lang="en-US" dirty="0"/>
          </a:p>
          <a:p>
            <a:r>
              <a:rPr lang="en-US" dirty="0"/>
              <a:t>F2</a:t>
            </a:r>
          </a:p>
        </p:txBody>
      </p:sp>
      <p:pic>
        <p:nvPicPr>
          <p:cNvPr id="6146" name="Picture 2" descr="Clicking Inspect Documen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2968974" y="2280443"/>
            <a:ext cx="7318026" cy="431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655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14737"/>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Find &amp; Select</a:t>
            </a:r>
          </a:p>
        </p:txBody>
      </p:sp>
      <p:sp>
        <p:nvSpPr>
          <p:cNvPr id="3" name="Content Placeholder 2"/>
          <p:cNvSpPr>
            <a:spLocks noGrp="1"/>
          </p:cNvSpPr>
          <p:nvPr>
            <p:ph sz="half" idx="1"/>
          </p:nvPr>
        </p:nvSpPr>
        <p:spPr/>
        <p:txBody>
          <a:bodyPr/>
          <a:lstStyle/>
          <a:p>
            <a:r>
              <a:rPr lang="en-US" dirty="0"/>
              <a:t>Find &amp; Select is found on the Home Tab</a:t>
            </a:r>
          </a:p>
          <a:p>
            <a:pPr lvl="1"/>
            <a:r>
              <a:rPr lang="en-US" dirty="0"/>
              <a:t>Find and replace</a:t>
            </a:r>
          </a:p>
          <a:p>
            <a:pPr lvl="1"/>
            <a:r>
              <a:rPr lang="en-US" dirty="0"/>
              <a:t>Find Formulas, Comments, </a:t>
            </a:r>
            <a:r>
              <a:rPr lang="en-US" dirty="0" err="1"/>
              <a:t>etc</a:t>
            </a:r>
            <a:endParaRPr lang="en-US" dirty="0"/>
          </a:p>
          <a:p>
            <a:pPr lvl="1"/>
            <a:endParaRPr lang="en-US" dirty="0"/>
          </a:p>
          <a:p>
            <a:endParaRPr lang="en-US" dirty="0"/>
          </a:p>
        </p:txBody>
      </p:sp>
      <p:pic>
        <p:nvPicPr>
          <p:cNvPr id="11266" name="Picture 2" descr="Screenshot of Excel 20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7145247" y="1149531"/>
            <a:ext cx="4384902" cy="534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2346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E7066F-35D6-48FC-A016-B64FEC5B6F57}"/>
              </a:ext>
            </a:extLst>
          </p:cNvPr>
          <p:cNvSpPr>
            <a:spLocks noGrp="1"/>
          </p:cNvSpPr>
          <p:nvPr>
            <p:ph type="title"/>
          </p:nvPr>
        </p:nvSpPr>
        <p:spPr>
          <a:xfrm>
            <a:off x="838200" y="365125"/>
            <a:ext cx="11353800" cy="766989"/>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Trace Precedents/Dependents</a:t>
            </a:r>
          </a:p>
        </p:txBody>
      </p:sp>
      <p:pic>
        <p:nvPicPr>
          <p:cNvPr id="12290" name="Picture 2" descr="trace-precendents-featured-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40971"/>
            <a:ext cx="8556171" cy="55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529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525" y="346925"/>
            <a:ext cx="11086475" cy="739862"/>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Formula Example ~ Single Argument</a:t>
            </a:r>
          </a:p>
        </p:txBody>
      </p:sp>
      <p:pic>
        <p:nvPicPr>
          <p:cNvPr id="5122" name="Picture 2" descr="SUM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734" y="1823733"/>
            <a:ext cx="7560860" cy="19996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6412" y="4825860"/>
            <a:ext cx="8419292" cy="523220"/>
          </a:xfrm>
          <a:prstGeom prst="rect">
            <a:avLst/>
          </a:prstGeom>
        </p:spPr>
        <p:txBody>
          <a:bodyPr wrap="none">
            <a:spAutoFit/>
          </a:bodyPr>
          <a:lstStyle/>
          <a:p>
            <a:r>
              <a:rPr lang="en-US" sz="2800" b="1" dirty="0">
                <a:solidFill>
                  <a:srgbClr val="2F2F2F"/>
                </a:solidFill>
                <a:latin typeface="Segoe UI" panose="020B0502040204020203" pitchFamily="34" charset="0"/>
              </a:rPr>
              <a:t>=SUM(A1:A10)</a:t>
            </a:r>
            <a:r>
              <a:rPr lang="en-US" sz="2800" dirty="0">
                <a:solidFill>
                  <a:srgbClr val="2F2F2F"/>
                </a:solidFill>
                <a:latin typeface="Segoe UI" panose="020B0502040204020203" pitchFamily="34" charset="0"/>
              </a:rPr>
              <a:t> is an example of a single argument.</a:t>
            </a:r>
            <a:endParaRPr lang="en-US" sz="2800" dirty="0"/>
          </a:p>
        </p:txBody>
      </p:sp>
    </p:spTree>
    <p:extLst>
      <p:ext uri="{BB962C8B-B14F-4D97-AF65-F5344CB8AC3E}">
        <p14:creationId xmlns:p14="http://schemas.microsoft.com/office/powerpoint/2010/main" val="43428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pic>
        <p:nvPicPr>
          <p:cNvPr id="6" name="Picture 5" descr="A drawing of a cartoon character&#10;&#10;Description generated with high confidence"/>
          <p:cNvPicPr>
            <a:picLocks noChangeAspect="1"/>
          </p:cNvPicPr>
          <p:nvPr/>
        </p:nvPicPr>
        <p:blipFill rotWithShape="1">
          <a:blip r:embed="rId3"/>
          <a:srcRect t="19352" r="1" b="1"/>
          <a:stretch/>
        </p:blipFill>
        <p:spPr>
          <a:xfrm>
            <a:off x="4636008" y="640082"/>
            <a:ext cx="6916329" cy="6585177"/>
          </a:xfrm>
          <a:prstGeom prst="rect">
            <a:avLst/>
          </a:prstGeom>
          <a:effectLst/>
        </p:spPr>
      </p:pic>
      <p:sp>
        <p:nvSpPr>
          <p:cNvPr id="2" name="Title 1"/>
          <p:cNvSpPr>
            <a:spLocks noGrp="1"/>
          </p:cNvSpPr>
          <p:nvPr>
            <p:ph type="title"/>
          </p:nvPr>
        </p:nvSpPr>
        <p:spPr>
          <a:xfrm>
            <a:off x="648930" y="629266"/>
            <a:ext cx="3667038" cy="1174953"/>
          </a:xfr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0000"/>
          </a:bodyPr>
          <a:lstStyle/>
          <a:p>
            <a:r>
              <a:rPr lang="en-US" sz="4400" b="1" dirty="0"/>
              <a:t>Watch Window</a:t>
            </a:r>
          </a:p>
        </p:txBody>
      </p:sp>
      <p:sp>
        <p:nvSpPr>
          <p:cNvPr id="8" name="Text Placeholder 7"/>
          <p:cNvSpPr>
            <a:spLocks noGrp="1"/>
          </p:cNvSpPr>
          <p:nvPr>
            <p:ph type="body" sz="half" idx="2"/>
          </p:nvPr>
        </p:nvSpPr>
        <p:spPr>
          <a:xfrm>
            <a:off x="0" y="2438400"/>
            <a:ext cx="4636008" cy="2073639"/>
          </a:xfrm>
        </p:spPr>
        <p:txBody>
          <a:bodyPr vert="horz" lIns="91440" tIns="45720" rIns="91440" bIns="45720" rtlCol="0">
            <a:normAutofit/>
          </a:bodyPr>
          <a:lstStyle/>
          <a:p>
            <a:pPr marL="457200" indent="-228600">
              <a:buFont typeface="Arial" panose="020B0604020202020204" pitchFamily="34" charset="0"/>
              <a:buChar char="•"/>
            </a:pPr>
            <a:r>
              <a:rPr lang="en-US" sz="2000" b="1" dirty="0"/>
              <a:t>Used when cells and their formulas are not visible on a worksheet.</a:t>
            </a:r>
          </a:p>
          <a:p>
            <a:pPr marL="457200" indent="-228600">
              <a:buFont typeface="Arial" panose="020B0604020202020204" pitchFamily="34" charset="0"/>
              <a:buChar char="•"/>
            </a:pPr>
            <a:r>
              <a:rPr lang="en-US" sz="2000" b="1" dirty="0"/>
              <a:t>On large spreadsheets, you don’t have to repeatedly go to different parts of you spreadsheet to confirm formula calculations.</a:t>
            </a:r>
          </a:p>
        </p:txBody>
      </p:sp>
    </p:spTree>
    <p:extLst>
      <p:ext uri="{BB962C8B-B14F-4D97-AF65-F5344CB8AC3E}">
        <p14:creationId xmlns:p14="http://schemas.microsoft.com/office/powerpoint/2010/main" val="955730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482" y="310466"/>
            <a:ext cx="11799518" cy="717146"/>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Add cells to the Watch Window</a:t>
            </a:r>
          </a:p>
        </p:txBody>
      </p:sp>
      <p:pic>
        <p:nvPicPr>
          <p:cNvPr id="4" name="Picture 3">
            <a:extLst>
              <a:ext uri="{FF2B5EF4-FFF2-40B4-BE49-F238E27FC236}">
                <a16:creationId xmlns:a16="http://schemas.microsoft.com/office/drawing/2014/main" xmlns="" id="{5EFAB4FA-6F43-428B-9819-1E0D8E31391C}"/>
              </a:ext>
            </a:extLst>
          </p:cNvPr>
          <p:cNvPicPr>
            <a:picLocks noChangeAspect="1"/>
          </p:cNvPicPr>
          <p:nvPr/>
        </p:nvPicPr>
        <p:blipFill>
          <a:blip r:embed="rId3"/>
          <a:stretch>
            <a:fillRect/>
          </a:stretch>
        </p:blipFill>
        <p:spPr>
          <a:xfrm>
            <a:off x="0" y="1636027"/>
            <a:ext cx="12104913" cy="5671457"/>
          </a:xfrm>
          <a:prstGeom prst="rect">
            <a:avLst/>
          </a:prstGeom>
        </p:spPr>
      </p:pic>
    </p:spTree>
    <p:extLst>
      <p:ext uri="{BB962C8B-B14F-4D97-AF65-F5344CB8AC3E}">
        <p14:creationId xmlns:p14="http://schemas.microsoft.com/office/powerpoint/2010/main" val="13842853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6201A-5ABD-400C-B647-4D2BBC81462F}"/>
              </a:ext>
            </a:extLst>
          </p:cNvPr>
          <p:cNvSpPr>
            <a:spLocks noGrp="1"/>
          </p:cNvSpPr>
          <p:nvPr>
            <p:ph type="title"/>
          </p:nvPr>
        </p:nvSpPr>
        <p:spPr>
          <a:xfrm>
            <a:off x="838200" y="365126"/>
            <a:ext cx="11353800" cy="57104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Specify What You Want to “Watch”</a:t>
            </a:r>
          </a:p>
        </p:txBody>
      </p:sp>
      <p:pic>
        <p:nvPicPr>
          <p:cNvPr id="3" name="Picture 2">
            <a:extLst>
              <a:ext uri="{FF2B5EF4-FFF2-40B4-BE49-F238E27FC236}">
                <a16:creationId xmlns:a16="http://schemas.microsoft.com/office/drawing/2014/main" xmlns="" id="{ABB93494-026E-48E0-8E4C-D1C1A2CACB40}"/>
              </a:ext>
            </a:extLst>
          </p:cNvPr>
          <p:cNvPicPr>
            <a:picLocks noChangeAspect="1"/>
          </p:cNvPicPr>
          <p:nvPr/>
        </p:nvPicPr>
        <p:blipFill>
          <a:blip r:embed="rId3"/>
          <a:stretch>
            <a:fillRect/>
          </a:stretch>
        </p:blipFill>
        <p:spPr>
          <a:xfrm>
            <a:off x="87086" y="1164772"/>
            <a:ext cx="12017827" cy="6858000"/>
          </a:xfrm>
          <a:prstGeom prst="rect">
            <a:avLst/>
          </a:prstGeom>
        </p:spPr>
      </p:pic>
    </p:spTree>
    <p:extLst>
      <p:ext uri="{BB962C8B-B14F-4D97-AF65-F5344CB8AC3E}">
        <p14:creationId xmlns:p14="http://schemas.microsoft.com/office/powerpoint/2010/main" val="18926450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F52E1D-C03F-492E-B595-67657616D649}"/>
              </a:ext>
            </a:extLst>
          </p:cNvPr>
          <p:cNvSpPr>
            <a:spLocks noGrp="1"/>
          </p:cNvSpPr>
          <p:nvPr>
            <p:ph type="title"/>
          </p:nvPr>
        </p:nvSpPr>
        <p:spPr>
          <a:xfrm>
            <a:off x="664029" y="185057"/>
            <a:ext cx="11364685" cy="108857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Now I can see how changes effect amount to be raised no matter where I go in the sheet</a:t>
            </a:r>
          </a:p>
        </p:txBody>
      </p:sp>
      <p:pic>
        <p:nvPicPr>
          <p:cNvPr id="3" name="Picture 2">
            <a:extLst>
              <a:ext uri="{FF2B5EF4-FFF2-40B4-BE49-F238E27FC236}">
                <a16:creationId xmlns:a16="http://schemas.microsoft.com/office/drawing/2014/main" xmlns="" id="{BAA4292C-CB74-40C5-82C9-1CE4A51F8518}"/>
              </a:ext>
            </a:extLst>
          </p:cNvPr>
          <p:cNvPicPr>
            <a:picLocks noChangeAspect="1"/>
          </p:cNvPicPr>
          <p:nvPr/>
        </p:nvPicPr>
        <p:blipFill>
          <a:blip r:embed="rId2"/>
          <a:stretch>
            <a:fillRect/>
          </a:stretch>
        </p:blipFill>
        <p:spPr>
          <a:xfrm>
            <a:off x="0" y="1416107"/>
            <a:ext cx="12192000" cy="6858000"/>
          </a:xfrm>
          <a:prstGeom prst="rect">
            <a:avLst/>
          </a:prstGeom>
        </p:spPr>
      </p:pic>
    </p:spTree>
    <p:extLst>
      <p:ext uri="{BB962C8B-B14F-4D97-AF65-F5344CB8AC3E}">
        <p14:creationId xmlns:p14="http://schemas.microsoft.com/office/powerpoint/2010/main" val="1059787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E1676-6866-4C5B-B391-61A0EC1C17CA}"/>
              </a:ext>
            </a:extLst>
          </p:cNvPr>
          <p:cNvSpPr>
            <a:spLocks noGrp="1"/>
          </p:cNvSpPr>
          <p:nvPr>
            <p:ph type="title"/>
          </p:nvPr>
        </p:nvSpPr>
        <p:spPr>
          <a:xfrm>
            <a:off x="838200" y="365125"/>
            <a:ext cx="11440886" cy="766989"/>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Evaluate Formula</a:t>
            </a:r>
          </a:p>
        </p:txBody>
      </p:sp>
      <p:pic>
        <p:nvPicPr>
          <p:cNvPr id="3" name="Picture 2">
            <a:extLst>
              <a:ext uri="{FF2B5EF4-FFF2-40B4-BE49-F238E27FC236}">
                <a16:creationId xmlns:a16="http://schemas.microsoft.com/office/drawing/2014/main" xmlns="" id="{C4745D92-5829-413D-977A-EE6A83E77C52}"/>
              </a:ext>
            </a:extLst>
          </p:cNvPr>
          <p:cNvPicPr>
            <a:picLocks noChangeAspect="1"/>
          </p:cNvPicPr>
          <p:nvPr/>
        </p:nvPicPr>
        <p:blipFill>
          <a:blip r:embed="rId3"/>
          <a:stretch>
            <a:fillRect/>
          </a:stretch>
        </p:blipFill>
        <p:spPr>
          <a:xfrm>
            <a:off x="2184601" y="1811878"/>
            <a:ext cx="8374542" cy="4523608"/>
          </a:xfrm>
          <a:prstGeom prst="rect">
            <a:avLst/>
          </a:prstGeom>
        </p:spPr>
      </p:pic>
    </p:spTree>
    <p:extLst>
      <p:ext uri="{BB962C8B-B14F-4D97-AF65-F5344CB8AC3E}">
        <p14:creationId xmlns:p14="http://schemas.microsoft.com/office/powerpoint/2010/main" val="807896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85" y="112427"/>
            <a:ext cx="11714787" cy="620486"/>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Evaluate Formula</a:t>
            </a:r>
          </a:p>
        </p:txBody>
      </p:sp>
      <p:pic>
        <p:nvPicPr>
          <p:cNvPr id="5" name="Picture 4">
            <a:extLst>
              <a:ext uri="{FF2B5EF4-FFF2-40B4-BE49-F238E27FC236}">
                <a16:creationId xmlns:a16="http://schemas.microsoft.com/office/drawing/2014/main" xmlns="" id="{9C6B505A-B88F-417F-AE51-4B62A1BF9140}"/>
              </a:ext>
            </a:extLst>
          </p:cNvPr>
          <p:cNvPicPr>
            <a:picLocks noChangeAspect="1"/>
          </p:cNvPicPr>
          <p:nvPr/>
        </p:nvPicPr>
        <p:blipFill>
          <a:blip r:embed="rId3"/>
          <a:stretch>
            <a:fillRect/>
          </a:stretch>
        </p:blipFill>
        <p:spPr>
          <a:xfrm>
            <a:off x="89012" y="849663"/>
            <a:ext cx="11988688" cy="6792107"/>
          </a:xfrm>
          <a:prstGeom prst="rect">
            <a:avLst/>
          </a:prstGeom>
        </p:spPr>
      </p:pic>
    </p:spTree>
    <p:extLst>
      <p:ext uri="{BB962C8B-B14F-4D97-AF65-F5344CB8AC3E}">
        <p14:creationId xmlns:p14="http://schemas.microsoft.com/office/powerpoint/2010/main" val="1075743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A9A322-05C7-4ED5-A32F-3311FF82B4E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268D5711-9671-4B6D-9369-5C67D85355BD}"/>
              </a:ext>
            </a:extLst>
          </p:cNvPr>
          <p:cNvPicPr>
            <a:picLocks noChangeAspect="1"/>
          </p:cNvPicPr>
          <p:nvPr/>
        </p:nvPicPr>
        <p:blipFill>
          <a:blip r:embed="rId3"/>
          <a:stretch>
            <a:fillRect/>
          </a:stretch>
        </p:blipFill>
        <p:spPr>
          <a:xfrm>
            <a:off x="-152401" y="0"/>
            <a:ext cx="12006943" cy="6858000"/>
          </a:xfrm>
          <a:prstGeom prst="rect">
            <a:avLst/>
          </a:prstGeom>
        </p:spPr>
      </p:pic>
    </p:spTree>
    <p:extLst>
      <p:ext uri="{BB962C8B-B14F-4D97-AF65-F5344CB8AC3E}">
        <p14:creationId xmlns:p14="http://schemas.microsoft.com/office/powerpoint/2010/main" val="2129684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00B50-BF06-48B2-A95A-2BF73766A448}"/>
              </a:ext>
            </a:extLst>
          </p:cNvPr>
          <p:cNvSpPr>
            <a:spLocks noGrp="1"/>
          </p:cNvSpPr>
          <p:nvPr>
            <p:ph type="title"/>
          </p:nvPr>
        </p:nvSpPr>
        <p:spPr>
          <a:xfrm>
            <a:off x="838199" y="365126"/>
            <a:ext cx="11451771" cy="766988"/>
          </a:xfrm>
        </p:spPr>
        <p:style>
          <a:lnRef idx="1">
            <a:schemeClr val="accent2"/>
          </a:lnRef>
          <a:fillRef idx="2">
            <a:schemeClr val="accent2"/>
          </a:fillRef>
          <a:effectRef idx="1">
            <a:schemeClr val="accent2"/>
          </a:effectRef>
          <a:fontRef idx="minor">
            <a:schemeClr val="dk1"/>
          </a:fontRef>
        </p:style>
        <p:txBody>
          <a:bodyPr/>
          <a:lstStyle/>
          <a:p>
            <a:r>
              <a:rPr lang="en-US" b="1" dirty="0"/>
              <a:t>No Formulas</a:t>
            </a:r>
          </a:p>
        </p:txBody>
      </p:sp>
      <p:pic>
        <p:nvPicPr>
          <p:cNvPr id="4" name="Picture 3">
            <a:extLst>
              <a:ext uri="{FF2B5EF4-FFF2-40B4-BE49-F238E27FC236}">
                <a16:creationId xmlns:a16="http://schemas.microsoft.com/office/drawing/2014/main" xmlns="" id="{63EC81D6-BD05-4E05-BF6C-63FC81DBD548}"/>
              </a:ext>
            </a:extLst>
          </p:cNvPr>
          <p:cNvPicPr>
            <a:picLocks noChangeAspect="1"/>
          </p:cNvPicPr>
          <p:nvPr/>
        </p:nvPicPr>
        <p:blipFill>
          <a:blip r:embed="rId3"/>
          <a:stretch>
            <a:fillRect/>
          </a:stretch>
        </p:blipFill>
        <p:spPr>
          <a:xfrm>
            <a:off x="119744" y="1295400"/>
            <a:ext cx="12072256" cy="5562600"/>
          </a:xfrm>
          <a:prstGeom prst="rect">
            <a:avLst/>
          </a:prstGeom>
        </p:spPr>
      </p:pic>
    </p:spTree>
    <p:extLst>
      <p:ext uri="{BB962C8B-B14F-4D97-AF65-F5344CB8AC3E}">
        <p14:creationId xmlns:p14="http://schemas.microsoft.com/office/powerpoint/2010/main" val="40186559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C6A02B-B89B-44EF-A2BF-515A6E1FD457}"/>
              </a:ext>
            </a:extLst>
          </p:cNvPr>
          <p:cNvSpPr>
            <a:spLocks noGrp="1"/>
          </p:cNvSpPr>
          <p:nvPr>
            <p:ph type="title"/>
          </p:nvPr>
        </p:nvSpPr>
        <p:spPr>
          <a:xfrm>
            <a:off x="838200" y="326571"/>
            <a:ext cx="11277600" cy="653143"/>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Show Formulas</a:t>
            </a:r>
            <a:r>
              <a:rPr lang="en-US" dirty="0"/>
              <a:t>	</a:t>
            </a:r>
          </a:p>
        </p:txBody>
      </p:sp>
      <p:pic>
        <p:nvPicPr>
          <p:cNvPr id="4" name="Content Placeholder 3">
            <a:extLst>
              <a:ext uri="{FF2B5EF4-FFF2-40B4-BE49-F238E27FC236}">
                <a16:creationId xmlns:a16="http://schemas.microsoft.com/office/drawing/2014/main" xmlns="" id="{874C85D7-C22B-4DC5-AD45-514CC8F2C6A3}"/>
              </a:ext>
            </a:extLst>
          </p:cNvPr>
          <p:cNvPicPr>
            <a:picLocks noGrp="1" noChangeAspect="1"/>
          </p:cNvPicPr>
          <p:nvPr>
            <p:ph idx="1"/>
          </p:nvPr>
        </p:nvPicPr>
        <p:blipFill>
          <a:blip r:embed="rId3"/>
          <a:stretch>
            <a:fillRect/>
          </a:stretch>
        </p:blipFill>
        <p:spPr>
          <a:xfrm>
            <a:off x="968829" y="1251858"/>
            <a:ext cx="10657113" cy="5606142"/>
          </a:xfrm>
          <a:prstGeom prst="rect">
            <a:avLst/>
          </a:prstGeom>
        </p:spPr>
      </p:pic>
    </p:spTree>
    <p:extLst>
      <p:ext uri="{BB962C8B-B14F-4D97-AF65-F5344CB8AC3E}">
        <p14:creationId xmlns:p14="http://schemas.microsoft.com/office/powerpoint/2010/main" val="13659853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1636829" cy="810532"/>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5400" b="1" dirty="0">
                <a:latin typeface="+mn-lt"/>
              </a:rPr>
              <a:t>Formatting</a:t>
            </a:r>
          </a:p>
        </p:txBody>
      </p:sp>
      <p:sp>
        <p:nvSpPr>
          <p:cNvPr id="3" name="Content Placeholder 2"/>
          <p:cNvSpPr>
            <a:spLocks noGrp="1"/>
          </p:cNvSpPr>
          <p:nvPr>
            <p:ph sz="half" idx="1"/>
          </p:nvPr>
        </p:nvSpPr>
        <p:spPr/>
        <p:txBody>
          <a:bodyPr/>
          <a:lstStyle/>
          <a:p>
            <a:endParaRPr lang="en-US" dirty="0"/>
          </a:p>
        </p:txBody>
      </p:sp>
      <p:pic>
        <p:nvPicPr>
          <p:cNvPr id="5" name="Content Placeholder 4"/>
          <p:cNvPicPr>
            <a:picLocks noGrp="1" noChangeAspect="1"/>
          </p:cNvPicPr>
          <p:nvPr>
            <p:ph sz="half" idx="2"/>
          </p:nvPr>
        </p:nvPicPr>
        <p:blipFill>
          <a:blip r:embed="rId3"/>
          <a:stretch>
            <a:fillRect/>
          </a:stretch>
        </p:blipFill>
        <p:spPr>
          <a:xfrm>
            <a:off x="3331029" y="1825625"/>
            <a:ext cx="5834741" cy="4531632"/>
          </a:xfrm>
          <a:prstGeom prst="rect">
            <a:avLst/>
          </a:prstGeom>
        </p:spPr>
      </p:pic>
    </p:spTree>
    <p:extLst>
      <p:ext uri="{BB962C8B-B14F-4D97-AF65-F5344CB8AC3E}">
        <p14:creationId xmlns:p14="http://schemas.microsoft.com/office/powerpoint/2010/main" val="953142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56103"/>
          </a:xfrm>
        </p:spPr>
        <p:style>
          <a:lnRef idx="1">
            <a:schemeClr val="accent2"/>
          </a:lnRef>
          <a:fillRef idx="2">
            <a:schemeClr val="accent2"/>
          </a:fillRef>
          <a:effectRef idx="1">
            <a:schemeClr val="accent2"/>
          </a:effectRef>
          <a:fontRef idx="minor">
            <a:schemeClr val="dk1"/>
          </a:fontRef>
        </p:style>
        <p:txBody>
          <a:bodyPr/>
          <a:lstStyle/>
          <a:p>
            <a:r>
              <a:rPr lang="en-US" b="1" dirty="0"/>
              <a:t>Mathematical Formulas</a:t>
            </a:r>
          </a:p>
        </p:txBody>
      </p:sp>
      <p:sp>
        <p:nvSpPr>
          <p:cNvPr id="3" name="Content Placeholder 2"/>
          <p:cNvSpPr>
            <a:spLocks noGrp="1"/>
          </p:cNvSpPr>
          <p:nvPr>
            <p:ph sz="half" idx="1"/>
          </p:nvPr>
        </p:nvSpPr>
        <p:spPr/>
        <p:txBody>
          <a:bodyPr>
            <a:normAutofit/>
          </a:bodyPr>
          <a:lstStyle/>
          <a:p>
            <a:r>
              <a:rPr lang="en-US" dirty="0"/>
              <a:t>Sum</a:t>
            </a:r>
          </a:p>
          <a:p>
            <a:r>
              <a:rPr lang="en-US" dirty="0"/>
              <a:t>Count</a:t>
            </a:r>
          </a:p>
          <a:p>
            <a:r>
              <a:rPr lang="en-US" dirty="0" err="1"/>
              <a:t>Counta</a:t>
            </a:r>
            <a:endParaRPr lang="en-US" dirty="0"/>
          </a:p>
          <a:p>
            <a:r>
              <a:rPr lang="en-US" dirty="0" err="1"/>
              <a:t>Sumif</a:t>
            </a:r>
            <a:r>
              <a:rPr lang="en-US" dirty="0"/>
              <a:t> </a:t>
            </a:r>
          </a:p>
          <a:p>
            <a:r>
              <a:rPr lang="en-US" dirty="0"/>
              <a:t>Average</a:t>
            </a:r>
          </a:p>
          <a:p>
            <a:r>
              <a:rPr lang="en-US" dirty="0"/>
              <a:t>Round</a:t>
            </a:r>
          </a:p>
          <a:p>
            <a:r>
              <a:rPr lang="en-US" dirty="0"/>
              <a:t>Product</a:t>
            </a:r>
          </a:p>
          <a:p>
            <a:r>
              <a:rPr lang="en-US" dirty="0"/>
              <a:t>Roman</a:t>
            </a:r>
          </a:p>
          <a:p>
            <a:pPr marL="0" indent="0">
              <a:buNone/>
            </a:pPr>
            <a:endParaRPr lang="en-US" dirty="0"/>
          </a:p>
          <a:p>
            <a:endParaRPr lang="en-US" dirty="0"/>
          </a:p>
          <a:p>
            <a:endParaRPr lang="en-US" dirty="0"/>
          </a:p>
        </p:txBody>
      </p:sp>
      <p:pic>
        <p:nvPicPr>
          <p:cNvPr id="5" name="Content Placeholder 4"/>
          <p:cNvPicPr>
            <a:picLocks noGrp="1" noChangeAspect="1"/>
          </p:cNvPicPr>
          <p:nvPr>
            <p:ph sz="half" idx="2"/>
          </p:nvPr>
        </p:nvPicPr>
        <p:blipFill>
          <a:blip r:embed="rId3"/>
          <a:stretch>
            <a:fillRect/>
          </a:stretch>
        </p:blipFill>
        <p:spPr>
          <a:xfrm>
            <a:off x="4922728" y="1825624"/>
            <a:ext cx="6565329" cy="3646261"/>
          </a:xfrm>
          <a:prstGeom prst="rect">
            <a:avLst/>
          </a:prstGeom>
        </p:spPr>
      </p:pic>
    </p:spTree>
    <p:extLst>
      <p:ext uri="{BB962C8B-B14F-4D97-AF65-F5344CB8AC3E}">
        <p14:creationId xmlns:p14="http://schemas.microsoft.com/office/powerpoint/2010/main" val="2369466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788760"/>
          </a:xfrm>
        </p:spPr>
        <p:style>
          <a:lnRef idx="1">
            <a:schemeClr val="accent2"/>
          </a:lnRef>
          <a:fillRef idx="2">
            <a:schemeClr val="accent2"/>
          </a:fillRef>
          <a:effectRef idx="1">
            <a:schemeClr val="accent2"/>
          </a:effectRef>
          <a:fontRef idx="minor">
            <a:schemeClr val="dk1"/>
          </a:fontRef>
        </p:style>
        <p:txBody>
          <a:bodyPr/>
          <a:lstStyle/>
          <a:p>
            <a:r>
              <a:rPr lang="en-US" b="1" dirty="0"/>
              <a:t>Built in Styles</a:t>
            </a:r>
          </a:p>
        </p:txBody>
      </p:sp>
      <p:pic>
        <p:nvPicPr>
          <p:cNvPr id="4" name="Content Placeholder 3"/>
          <p:cNvPicPr>
            <a:picLocks noGrp="1" noChangeAspect="1"/>
          </p:cNvPicPr>
          <p:nvPr>
            <p:ph idx="1"/>
          </p:nvPr>
        </p:nvPicPr>
        <p:blipFill>
          <a:blip r:embed="rId3"/>
          <a:stretch>
            <a:fillRect/>
          </a:stretch>
        </p:blipFill>
        <p:spPr>
          <a:xfrm>
            <a:off x="446314" y="1419726"/>
            <a:ext cx="11549743" cy="4788568"/>
          </a:xfrm>
          <a:prstGeom prst="rect">
            <a:avLst/>
          </a:prstGeom>
        </p:spPr>
      </p:pic>
    </p:spTree>
    <p:extLst>
      <p:ext uri="{BB962C8B-B14F-4D97-AF65-F5344CB8AC3E}">
        <p14:creationId xmlns:p14="http://schemas.microsoft.com/office/powerpoint/2010/main" val="28091261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11352212" cy="747662"/>
          </a:xfrm>
        </p:spPr>
        <p:style>
          <a:lnRef idx="1">
            <a:schemeClr val="accent2"/>
          </a:lnRef>
          <a:fillRef idx="2">
            <a:schemeClr val="accent2"/>
          </a:fillRef>
          <a:effectRef idx="1">
            <a:schemeClr val="accent2"/>
          </a:effectRef>
          <a:fontRef idx="minor">
            <a:schemeClr val="dk1"/>
          </a:fontRef>
        </p:style>
        <p:txBody>
          <a:bodyPr>
            <a:normAutofit/>
          </a:bodyPr>
          <a:lstStyle/>
          <a:p>
            <a:r>
              <a:rPr lang="en-US" sz="4000" b="1" dirty="0">
                <a:latin typeface="+mn-lt"/>
              </a:rPr>
              <a:t>Do I want Gridlines???</a:t>
            </a:r>
          </a:p>
        </p:txBody>
      </p:sp>
      <p:sp>
        <p:nvSpPr>
          <p:cNvPr id="7" name="Picture Placeholder 6"/>
          <p:cNvSpPr>
            <a:spLocks noGrp="1"/>
          </p:cNvSpPr>
          <p:nvPr>
            <p:ph type="pic" idx="1"/>
          </p:nvPr>
        </p:nvSpPr>
        <p:spPr>
          <a:xfrm>
            <a:off x="5183188" y="2057400"/>
            <a:ext cx="6172200" cy="3803650"/>
          </a:xfrm>
        </p:spPr>
      </p:sp>
      <p:sp>
        <p:nvSpPr>
          <p:cNvPr id="8" name="Text Placeholder 7"/>
          <p:cNvSpPr>
            <a:spLocks noGrp="1"/>
          </p:cNvSpPr>
          <p:nvPr>
            <p:ph type="body" sz="half" idx="2"/>
          </p:nvPr>
        </p:nvSpPr>
        <p:spPr/>
        <p:txBody>
          <a:bodyPr>
            <a:normAutofit/>
          </a:bodyPr>
          <a:lstStyle/>
          <a:p>
            <a:r>
              <a:rPr lang="en-US" sz="2000" dirty="0"/>
              <a:t>On the </a:t>
            </a:r>
            <a:r>
              <a:rPr lang="en-US" sz="2000" b="1" dirty="0"/>
              <a:t>View</a:t>
            </a:r>
            <a:r>
              <a:rPr lang="en-US" sz="2000" dirty="0"/>
              <a:t> tab, in the </a:t>
            </a:r>
            <a:r>
              <a:rPr lang="en-US" sz="2000" b="1" dirty="0"/>
              <a:t>Show</a:t>
            </a:r>
            <a:r>
              <a:rPr lang="en-US" sz="2000" dirty="0"/>
              <a:t> group, clear the </a:t>
            </a:r>
            <a:r>
              <a:rPr lang="en-US" sz="2000" b="1" dirty="0"/>
              <a:t>Gridlines</a:t>
            </a:r>
            <a:r>
              <a:rPr lang="en-US" sz="2000" dirty="0"/>
              <a:t> check box.</a:t>
            </a:r>
          </a:p>
          <a:p>
            <a:endParaRPr lang="en-US" sz="2000" dirty="0"/>
          </a:p>
        </p:txBody>
      </p:sp>
      <p:pic>
        <p:nvPicPr>
          <p:cNvPr id="13314" name="Picture 2" descr="Worksheet in which gridlines are sh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409" y="1529683"/>
            <a:ext cx="5597315" cy="24166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orksheet in which gridlines have been hidd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188" y="4340174"/>
            <a:ext cx="5570536" cy="251782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Options in the Show group on the View ta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21" y="3284687"/>
            <a:ext cx="4200525" cy="173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9463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582400" cy="766989"/>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Merge &amp; Center</a:t>
            </a:r>
          </a:p>
        </p:txBody>
      </p:sp>
      <p:pic>
        <p:nvPicPr>
          <p:cNvPr id="6146" name="Picture 2" descr="Related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507967" y="1713366"/>
            <a:ext cx="4575175" cy="47200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image of centered numbers in a spreadshe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33" y="2223753"/>
            <a:ext cx="7005582" cy="278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714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314" y="365125"/>
            <a:ext cx="11364686" cy="788761"/>
          </a:xfrm>
        </p:spPr>
        <p:style>
          <a:lnRef idx="1">
            <a:schemeClr val="accent2"/>
          </a:lnRef>
          <a:fillRef idx="2">
            <a:schemeClr val="accent2"/>
          </a:fillRef>
          <a:effectRef idx="1">
            <a:schemeClr val="accent2"/>
          </a:effectRef>
          <a:fontRef idx="minor">
            <a:schemeClr val="dk1"/>
          </a:fontRef>
        </p:style>
        <p:txBody>
          <a:bodyPr/>
          <a:lstStyle/>
          <a:p>
            <a:r>
              <a:rPr lang="en-US" b="1" dirty="0"/>
              <a:t>Pet PEVES (for me)</a:t>
            </a:r>
          </a:p>
        </p:txBody>
      </p:sp>
      <p:sp>
        <p:nvSpPr>
          <p:cNvPr id="3" name="Content Placeholder 2"/>
          <p:cNvSpPr>
            <a:spLocks noGrp="1"/>
          </p:cNvSpPr>
          <p:nvPr>
            <p:ph sz="half" idx="1"/>
          </p:nvPr>
        </p:nvSpPr>
        <p:spPr>
          <a:xfrm>
            <a:off x="489858" y="1491343"/>
            <a:ext cx="5999174" cy="5252977"/>
          </a:xfrm>
        </p:spPr>
        <p:txBody>
          <a:bodyPr>
            <a:normAutofit fontScale="92500" lnSpcReduction="10000"/>
          </a:bodyPr>
          <a:lstStyle/>
          <a:p>
            <a:r>
              <a:rPr lang="en-US" b="1" dirty="0"/>
              <a:t>Not Saving Your Spreadsheet at A1 (or at the beginning)</a:t>
            </a:r>
          </a:p>
          <a:p>
            <a:r>
              <a:rPr lang="en-US" b="1" dirty="0"/>
              <a:t>Centering Numbers</a:t>
            </a:r>
          </a:p>
          <a:p>
            <a:r>
              <a:rPr lang="en-US" b="1" dirty="0"/>
              <a:t>Different Fonts</a:t>
            </a:r>
          </a:p>
          <a:p>
            <a:r>
              <a:rPr lang="en-US" b="1" dirty="0"/>
              <a:t>No Labels</a:t>
            </a:r>
          </a:p>
          <a:p>
            <a:r>
              <a:rPr lang="en-US" b="1" dirty="0"/>
              <a:t>Not doing the formula in Excel </a:t>
            </a:r>
          </a:p>
          <a:p>
            <a:r>
              <a:rPr lang="en-US" b="1" dirty="0"/>
              <a:t>Inconsistent Number formats</a:t>
            </a:r>
          </a:p>
          <a:p>
            <a:r>
              <a:rPr lang="en-US" b="1" dirty="0"/>
              <a:t>Putting a number into a spreadsheet then making the font “white” so it’s hidden.</a:t>
            </a:r>
          </a:p>
          <a:p>
            <a:r>
              <a:rPr lang="en-US" b="1" dirty="0"/>
              <a:t>Manual indenting vs using the indent function</a:t>
            </a:r>
          </a:p>
          <a:p>
            <a:endParaRPr lang="en-US" dirty="0"/>
          </a:p>
        </p:txBody>
      </p:sp>
      <p:pic>
        <p:nvPicPr>
          <p:cNvPr id="5" name="Content Placeholder 4"/>
          <p:cNvPicPr>
            <a:picLocks noGrp="1" noChangeAspect="1"/>
          </p:cNvPicPr>
          <p:nvPr>
            <p:ph sz="half" idx="2"/>
          </p:nvPr>
        </p:nvPicPr>
        <p:blipFill>
          <a:blip r:embed="rId3"/>
          <a:stretch>
            <a:fillRect/>
          </a:stretch>
        </p:blipFill>
        <p:spPr>
          <a:xfrm>
            <a:off x="6789107" y="1567543"/>
            <a:ext cx="5198301" cy="4865913"/>
          </a:xfrm>
          <a:prstGeom prst="rect">
            <a:avLst/>
          </a:prstGeom>
        </p:spPr>
      </p:pic>
    </p:spTree>
    <p:extLst>
      <p:ext uri="{BB962C8B-B14F-4D97-AF65-F5344CB8AC3E}">
        <p14:creationId xmlns:p14="http://schemas.microsoft.com/office/powerpoint/2010/main" val="14070500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810532"/>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File Names &amp; Printing…</a:t>
            </a:r>
          </a:p>
        </p:txBody>
      </p:sp>
      <p:pic>
        <p:nvPicPr>
          <p:cNvPr id="8196" name="Picture 4" descr="Image result for image of centered numbers in a spreadsheet"/>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53143" y="2253456"/>
            <a:ext cx="4553523" cy="3407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image of centered numbers in a spreadsheet"/>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346371" y="2253456"/>
            <a:ext cx="4987018"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31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091" y="258303"/>
            <a:ext cx="5401284" cy="65609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Footer:</a:t>
            </a:r>
          </a:p>
        </p:txBody>
      </p:sp>
      <p:sp>
        <p:nvSpPr>
          <p:cNvPr id="3" name="Content Placeholder 2"/>
          <p:cNvSpPr>
            <a:spLocks noGrp="1"/>
          </p:cNvSpPr>
          <p:nvPr>
            <p:ph sz="half" idx="1"/>
          </p:nvPr>
        </p:nvSpPr>
        <p:spPr>
          <a:xfrm>
            <a:off x="602080" y="1600868"/>
            <a:ext cx="5493920" cy="4876132"/>
          </a:xfrm>
        </p:spPr>
        <p:txBody>
          <a:bodyPr>
            <a:normAutofit/>
          </a:bodyPr>
          <a:lstStyle/>
          <a:p>
            <a:r>
              <a:rPr lang="en-US" b="1" dirty="0"/>
              <a:t>From Page Setup</a:t>
            </a:r>
          </a:p>
          <a:p>
            <a:endParaRPr lang="en-US" b="1" dirty="0"/>
          </a:p>
          <a:p>
            <a:r>
              <a:rPr lang="en-US" b="1" dirty="0"/>
              <a:t>I add the Date</a:t>
            </a:r>
          </a:p>
          <a:p>
            <a:pPr lvl="1"/>
            <a:r>
              <a:rPr lang="en-US" b="1" dirty="0"/>
              <a:t>&amp;[Date] =  </a:t>
            </a:r>
            <a:r>
              <a:rPr lang="en-US" b="1" i="1" dirty="0"/>
              <a:t>9/27/2017</a:t>
            </a:r>
          </a:p>
          <a:p>
            <a:pPr lvl="1"/>
            <a:endParaRPr lang="en-US" b="1" dirty="0"/>
          </a:p>
          <a:p>
            <a:r>
              <a:rPr lang="en-US" b="1" dirty="0"/>
              <a:t>File name &amp; path</a:t>
            </a:r>
          </a:p>
          <a:p>
            <a:pPr lvl="1"/>
            <a:r>
              <a:rPr lang="en-US" b="1" dirty="0"/>
              <a:t>&amp;[Path]&amp;[File] =</a:t>
            </a:r>
          </a:p>
          <a:p>
            <a:pPr marL="457200" lvl="1" indent="0">
              <a:buNone/>
            </a:pPr>
            <a:r>
              <a:rPr lang="en-US" b="1" i="1" dirty="0"/>
              <a:t>   E:\Par Troy\Budget\Knoll Revenue</a:t>
            </a:r>
          </a:p>
          <a:p>
            <a:pPr lvl="1"/>
            <a:endParaRPr lang="en-US" b="1" i="1" dirty="0"/>
          </a:p>
          <a:p>
            <a:endParaRPr lang="en-US" b="1" dirty="0"/>
          </a:p>
          <a:p>
            <a:pPr marL="0" indent="0">
              <a:buNone/>
            </a:pPr>
            <a:endParaRPr lang="en-US" dirty="0"/>
          </a:p>
        </p:txBody>
      </p:sp>
      <p:pic>
        <p:nvPicPr>
          <p:cNvPr id="11266" name="Picture 2" descr="https://images.tips.net/S02/Figs/T2697F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98593"/>
            <a:ext cx="5433260" cy="318419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images.tips.net/S02/Figs/T2697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3571541"/>
            <a:ext cx="6143625" cy="265747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3489158" y="275306"/>
            <a:ext cx="2430379" cy="150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92880" y="2791326"/>
            <a:ext cx="5409699" cy="210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89158" y="4150895"/>
            <a:ext cx="5883442" cy="74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057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430000" cy="614589"/>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Ways to Screw up your spreadsheet</a:t>
            </a:r>
          </a:p>
        </p:txBody>
      </p:sp>
      <p:sp>
        <p:nvSpPr>
          <p:cNvPr id="5" name="Content Placeholder 4"/>
          <p:cNvSpPr>
            <a:spLocks noGrp="1"/>
          </p:cNvSpPr>
          <p:nvPr>
            <p:ph idx="1"/>
          </p:nvPr>
        </p:nvSpPr>
        <p:spPr>
          <a:xfrm>
            <a:off x="838200" y="1383632"/>
            <a:ext cx="10515600" cy="5221705"/>
          </a:xfrm>
        </p:spPr>
        <p:txBody>
          <a:bodyPr>
            <a:normAutofit/>
          </a:bodyPr>
          <a:lstStyle/>
          <a:p>
            <a:r>
              <a:rPr lang="en-US" b="1" dirty="0"/>
              <a:t>The sheet has a million rows and I’m going to fill them all!!!!!!!!!!</a:t>
            </a:r>
          </a:p>
          <a:p>
            <a:pPr lvl="1"/>
            <a:r>
              <a:rPr lang="en-US" b="1" i="1" dirty="0"/>
              <a:t>There are 1,048,576 rows and 16,384 columns</a:t>
            </a:r>
          </a:p>
          <a:p>
            <a:r>
              <a:rPr lang="en-US" b="1" dirty="0"/>
              <a:t>I know a few blank cells won’t matter</a:t>
            </a:r>
          </a:p>
          <a:p>
            <a:r>
              <a:rPr lang="en-US" b="1" dirty="0"/>
              <a:t>I put as much as possible in each cell!</a:t>
            </a:r>
          </a:p>
          <a:p>
            <a:pPr lvl="1"/>
            <a:r>
              <a:rPr lang="en-US" b="1" i="1" dirty="0"/>
              <a:t>Good example is names – first &amp; last…break data into the smallest reasonable pieces.</a:t>
            </a:r>
          </a:p>
          <a:p>
            <a:r>
              <a:rPr lang="en-US" b="1" dirty="0"/>
              <a:t>I did it myself!</a:t>
            </a:r>
          </a:p>
          <a:p>
            <a:pPr lvl="1"/>
            <a:r>
              <a:rPr lang="en-US" b="1" i="1" dirty="0"/>
              <a:t>Can build from a template or someone else's spreadsheet</a:t>
            </a:r>
          </a:p>
          <a:p>
            <a:r>
              <a:rPr lang="en-US" b="1" dirty="0"/>
              <a:t>I love to jazz up my spreadsheets with WordArt</a:t>
            </a:r>
          </a:p>
          <a:p>
            <a:r>
              <a:rPr lang="en-US" b="1" dirty="0"/>
              <a:t>I put everything on Sheet1 so it’s easy to find</a:t>
            </a:r>
          </a:p>
          <a:p>
            <a:r>
              <a:rPr lang="en-US" b="1" dirty="0"/>
              <a:t>I put everything on a whole bunch of sheets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5966655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712561"/>
          </a:xfrm>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mn-lt"/>
              </a:rPr>
              <a:t>Ways to Screw up your spreadsheet</a:t>
            </a:r>
          </a:p>
        </p:txBody>
      </p:sp>
      <p:sp>
        <p:nvSpPr>
          <p:cNvPr id="3" name="Content Placeholder 2"/>
          <p:cNvSpPr>
            <a:spLocks noGrp="1"/>
          </p:cNvSpPr>
          <p:nvPr>
            <p:ph idx="1"/>
          </p:nvPr>
        </p:nvSpPr>
        <p:spPr>
          <a:xfrm>
            <a:off x="838200" y="1208314"/>
            <a:ext cx="10515600" cy="4968649"/>
          </a:xfrm>
        </p:spPr>
        <p:txBody>
          <a:bodyPr/>
          <a:lstStyle/>
          <a:p>
            <a:r>
              <a:rPr lang="en-US" b="1" dirty="0"/>
              <a:t>I set all my sheets to manual to speed things up!</a:t>
            </a:r>
          </a:p>
          <a:p>
            <a:endParaRPr lang="en-US" dirty="0"/>
          </a:p>
        </p:txBody>
      </p:sp>
      <p:pic>
        <p:nvPicPr>
          <p:cNvPr id="5122" name="Picture 2" descr="04_selecting_man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07029"/>
            <a:ext cx="11604171" cy="477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8804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483898" cy="63848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Quick Analysis: </a:t>
            </a:r>
          </a:p>
        </p:txBody>
      </p:sp>
      <p:pic>
        <p:nvPicPr>
          <p:cNvPr id="3" name="Picture 2">
            <a:extLst>
              <a:ext uri="{FF2B5EF4-FFF2-40B4-BE49-F238E27FC236}">
                <a16:creationId xmlns:a16="http://schemas.microsoft.com/office/drawing/2014/main" xmlns="" id="{51B02C40-491E-44C9-9835-DBB7F5D01600}"/>
              </a:ext>
            </a:extLst>
          </p:cNvPr>
          <p:cNvPicPr>
            <a:picLocks noChangeAspect="1"/>
          </p:cNvPicPr>
          <p:nvPr/>
        </p:nvPicPr>
        <p:blipFill>
          <a:blip r:embed="rId3"/>
          <a:stretch>
            <a:fillRect/>
          </a:stretch>
        </p:blipFill>
        <p:spPr>
          <a:xfrm>
            <a:off x="412596" y="1137425"/>
            <a:ext cx="11508058" cy="6083078"/>
          </a:xfrm>
          <a:prstGeom prst="rect">
            <a:avLst/>
          </a:prstGeom>
        </p:spPr>
      </p:pic>
    </p:spTree>
    <p:extLst>
      <p:ext uri="{BB962C8B-B14F-4D97-AF65-F5344CB8AC3E}">
        <p14:creationId xmlns:p14="http://schemas.microsoft.com/office/powerpoint/2010/main" val="14236872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67E20-5B82-4896-A3F7-A9DD6D9F9E2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3C101F0C-B841-402E-B51F-62E4F492D6B2}"/>
              </a:ext>
            </a:extLst>
          </p:cNvPr>
          <p:cNvPicPr>
            <a:picLocks noChangeAspect="1"/>
          </p:cNvPicPr>
          <p:nvPr/>
        </p:nvPicPr>
        <p:blipFill>
          <a:blip r:embed="rId2"/>
          <a:stretch>
            <a:fillRect/>
          </a:stretch>
        </p:blipFill>
        <p:spPr>
          <a:xfrm>
            <a:off x="-87087" y="0"/>
            <a:ext cx="12551229" cy="6858000"/>
          </a:xfrm>
          <a:prstGeom prst="rect">
            <a:avLst/>
          </a:prstGeom>
        </p:spPr>
      </p:pic>
    </p:spTree>
    <p:extLst>
      <p:ext uri="{BB962C8B-B14F-4D97-AF65-F5344CB8AC3E}">
        <p14:creationId xmlns:p14="http://schemas.microsoft.com/office/powerpoint/2010/main" val="1228437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939018"/>
          </a:xfrm>
        </p:spPr>
        <p:style>
          <a:lnRef idx="1">
            <a:schemeClr val="accent2"/>
          </a:lnRef>
          <a:fillRef idx="2">
            <a:schemeClr val="accent2"/>
          </a:fillRef>
          <a:effectRef idx="1">
            <a:schemeClr val="accent2"/>
          </a:effectRef>
          <a:fontRef idx="minor">
            <a:schemeClr val="dk1"/>
          </a:fontRef>
        </p:style>
        <p:txBody>
          <a:bodyPr>
            <a:normAutofit/>
          </a:bodyPr>
          <a:lstStyle/>
          <a:p>
            <a:r>
              <a:rPr lang="en-US" sz="6000" b="1" i="0" u="none" strike="noStrike" dirty="0">
                <a:solidFill>
                  <a:srgbClr val="000000"/>
                </a:solidFill>
                <a:effectLst/>
                <a:latin typeface="+mn-lt"/>
              </a:rPr>
              <a:t>SUMIF</a:t>
            </a:r>
            <a:r>
              <a:rPr lang="en-US" sz="6000" dirty="0"/>
              <a:t> </a:t>
            </a:r>
          </a:p>
        </p:txBody>
      </p:sp>
      <p:sp>
        <p:nvSpPr>
          <p:cNvPr id="3" name="Content Placeholder 2"/>
          <p:cNvSpPr>
            <a:spLocks noGrp="1"/>
          </p:cNvSpPr>
          <p:nvPr>
            <p:ph idx="1"/>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991839680"/>
              </p:ext>
            </p:extLst>
          </p:nvPr>
        </p:nvGraphicFramePr>
        <p:xfrm>
          <a:off x="1027134" y="2622550"/>
          <a:ext cx="9958192" cy="3101845"/>
        </p:xfrm>
        <a:graphic>
          <a:graphicData uri="http://schemas.openxmlformats.org/presentationml/2006/ole">
            <mc:AlternateContent xmlns:mc="http://schemas.openxmlformats.org/markup-compatibility/2006">
              <mc:Choice xmlns:v="urn:schemas-microsoft-com:vml" Requires="v">
                <p:oleObj spid="_x0000_s3267" name="Worksheet" r:id="rId5" imgW="5657934" imgH="1609740" progId="Excel.Sheet.12">
                  <p:embed/>
                </p:oleObj>
              </mc:Choice>
              <mc:Fallback>
                <p:oleObj name="Worksheet" r:id="rId5" imgW="5657934" imgH="1609740" progId="Excel.Sheet.12">
                  <p:embed/>
                  <p:pic>
                    <p:nvPicPr>
                      <p:cNvPr id="0" name=""/>
                      <p:cNvPicPr/>
                      <p:nvPr/>
                    </p:nvPicPr>
                    <p:blipFill>
                      <a:blip r:embed="rId6"/>
                      <a:stretch>
                        <a:fillRect/>
                      </a:stretch>
                    </p:blipFill>
                    <p:spPr>
                      <a:xfrm>
                        <a:off x="1027134" y="2622550"/>
                        <a:ext cx="9958192" cy="3101845"/>
                      </a:xfrm>
                      <a:prstGeom prst="rect">
                        <a:avLst/>
                      </a:prstGeom>
                    </p:spPr>
                  </p:pic>
                </p:oleObj>
              </mc:Fallback>
            </mc:AlternateContent>
          </a:graphicData>
        </a:graphic>
      </p:graphicFrame>
    </p:spTree>
    <p:extLst>
      <p:ext uri="{BB962C8B-B14F-4D97-AF65-F5344CB8AC3E}">
        <p14:creationId xmlns:p14="http://schemas.microsoft.com/office/powerpoint/2010/main" val="30341700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FF1CC8-B96C-4FFB-96DA-B9513325BD3C}"/>
              </a:ext>
            </a:extLst>
          </p:cNvPr>
          <p:cNvSpPr>
            <a:spLocks noGrp="1"/>
          </p:cNvSpPr>
          <p:nvPr>
            <p:ph type="title"/>
          </p:nvPr>
        </p:nvSpPr>
        <p:spPr>
          <a:xfrm>
            <a:off x="838200" y="365126"/>
            <a:ext cx="11353800" cy="67193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Merge &amp; Center</a:t>
            </a:r>
          </a:p>
        </p:txBody>
      </p:sp>
      <p:pic>
        <p:nvPicPr>
          <p:cNvPr id="3" name="Picture 2">
            <a:extLst>
              <a:ext uri="{FF2B5EF4-FFF2-40B4-BE49-F238E27FC236}">
                <a16:creationId xmlns:a16="http://schemas.microsoft.com/office/drawing/2014/main" xmlns="" id="{DA8AD551-78AE-468D-96AB-E5E04195EB00}"/>
              </a:ext>
            </a:extLst>
          </p:cNvPr>
          <p:cNvPicPr>
            <a:picLocks noChangeAspect="1"/>
          </p:cNvPicPr>
          <p:nvPr/>
        </p:nvPicPr>
        <p:blipFill>
          <a:blip r:embed="rId2"/>
          <a:stretch>
            <a:fillRect/>
          </a:stretch>
        </p:blipFill>
        <p:spPr>
          <a:xfrm>
            <a:off x="137930" y="1200035"/>
            <a:ext cx="12195319" cy="6858000"/>
          </a:xfrm>
          <a:prstGeom prst="rect">
            <a:avLst/>
          </a:prstGeom>
        </p:spPr>
      </p:pic>
    </p:spTree>
    <p:extLst>
      <p:ext uri="{BB962C8B-B14F-4D97-AF65-F5344CB8AC3E}">
        <p14:creationId xmlns:p14="http://schemas.microsoft.com/office/powerpoint/2010/main" val="11877567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65FB0A-6958-4D2C-88BA-D62B206C604E}"/>
              </a:ext>
            </a:extLst>
          </p:cNvPr>
          <p:cNvSpPr>
            <a:spLocks noGrp="1"/>
          </p:cNvSpPr>
          <p:nvPr>
            <p:ph type="title"/>
          </p:nvPr>
        </p:nvSpPr>
        <p:spPr>
          <a:xfrm>
            <a:off x="838200" y="365126"/>
            <a:ext cx="11539654" cy="694240"/>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Using the Format Menu on the Ribbon</a:t>
            </a:r>
          </a:p>
        </p:txBody>
      </p:sp>
      <p:pic>
        <p:nvPicPr>
          <p:cNvPr id="3" name="Picture 2">
            <a:extLst>
              <a:ext uri="{FF2B5EF4-FFF2-40B4-BE49-F238E27FC236}">
                <a16:creationId xmlns:a16="http://schemas.microsoft.com/office/drawing/2014/main" xmlns="" id="{F3A2D8E7-BB35-4F46-BDE3-9745CAF8787A}"/>
              </a:ext>
            </a:extLst>
          </p:cNvPr>
          <p:cNvPicPr>
            <a:picLocks noChangeAspect="1"/>
          </p:cNvPicPr>
          <p:nvPr/>
        </p:nvPicPr>
        <p:blipFill>
          <a:blip r:embed="rId2"/>
          <a:stretch>
            <a:fillRect/>
          </a:stretch>
        </p:blipFill>
        <p:spPr>
          <a:xfrm>
            <a:off x="152399" y="1170878"/>
            <a:ext cx="12137571" cy="5687122"/>
          </a:xfrm>
          <a:prstGeom prst="rect">
            <a:avLst/>
          </a:prstGeom>
        </p:spPr>
      </p:pic>
    </p:spTree>
    <p:extLst>
      <p:ext uri="{BB962C8B-B14F-4D97-AF65-F5344CB8AC3E}">
        <p14:creationId xmlns:p14="http://schemas.microsoft.com/office/powerpoint/2010/main" val="32449582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3E0205-D9B2-4CCE-9601-9F7054B49B97}"/>
              </a:ext>
            </a:extLst>
          </p:cNvPr>
          <p:cNvSpPr>
            <a:spLocks noGrp="1"/>
          </p:cNvSpPr>
          <p:nvPr>
            <p:ph type="title"/>
          </p:nvPr>
        </p:nvSpPr>
        <p:spPr>
          <a:xfrm>
            <a:off x="827049" y="264765"/>
            <a:ext cx="11472746" cy="705391"/>
          </a:xfrm>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mn-lt"/>
              </a:rPr>
              <a:t>Use Cell Styles</a:t>
            </a:r>
          </a:p>
        </p:txBody>
      </p:sp>
      <p:pic>
        <p:nvPicPr>
          <p:cNvPr id="3" name="Picture 2">
            <a:extLst>
              <a:ext uri="{FF2B5EF4-FFF2-40B4-BE49-F238E27FC236}">
                <a16:creationId xmlns:a16="http://schemas.microsoft.com/office/drawing/2014/main" xmlns="" id="{FBDD2EBC-A6B2-484A-82EC-EB98BD53CC7B}"/>
              </a:ext>
            </a:extLst>
          </p:cNvPr>
          <p:cNvPicPr>
            <a:picLocks noChangeAspect="1"/>
          </p:cNvPicPr>
          <p:nvPr/>
        </p:nvPicPr>
        <p:blipFill>
          <a:blip r:embed="rId2"/>
          <a:stretch>
            <a:fillRect/>
          </a:stretch>
        </p:blipFill>
        <p:spPr>
          <a:xfrm>
            <a:off x="0" y="1251856"/>
            <a:ext cx="11974286" cy="5606143"/>
          </a:xfrm>
          <a:prstGeom prst="rect">
            <a:avLst/>
          </a:prstGeom>
        </p:spPr>
      </p:pic>
    </p:spTree>
    <p:extLst>
      <p:ext uri="{BB962C8B-B14F-4D97-AF65-F5344CB8AC3E}">
        <p14:creationId xmlns:p14="http://schemas.microsoft.com/office/powerpoint/2010/main" val="24437227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768400-5F76-4B5B-848E-AE13CB3DE130}"/>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xmlns="" id="{038087A9-9533-45E2-A0CD-50FE2206879B}"/>
              </a:ext>
            </a:extLst>
          </p:cNvPr>
          <p:cNvPicPr>
            <a:picLocks noChangeAspect="1"/>
          </p:cNvPicPr>
          <p:nvPr/>
        </p:nvPicPr>
        <p:blipFill>
          <a:blip r:embed="rId2"/>
          <a:stretch>
            <a:fillRect/>
          </a:stretch>
        </p:blipFill>
        <p:spPr>
          <a:xfrm>
            <a:off x="179613" y="0"/>
            <a:ext cx="11805557" cy="6858000"/>
          </a:xfrm>
          <a:prstGeom prst="rect">
            <a:avLst/>
          </a:prstGeom>
        </p:spPr>
      </p:pic>
    </p:spTree>
    <p:extLst>
      <p:ext uri="{BB962C8B-B14F-4D97-AF65-F5344CB8AC3E}">
        <p14:creationId xmlns:p14="http://schemas.microsoft.com/office/powerpoint/2010/main" val="13308911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27B9E-D82C-4C0D-BABD-A2A0CF050221}"/>
              </a:ext>
            </a:extLst>
          </p:cNvPr>
          <p:cNvSpPr>
            <a:spLocks noGrp="1"/>
          </p:cNvSpPr>
          <p:nvPr>
            <p:ph type="title"/>
          </p:nvPr>
        </p:nvSpPr>
        <p:spPr>
          <a:xfrm>
            <a:off x="838200" y="365125"/>
            <a:ext cx="11353800" cy="638485"/>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Use Format as Table</a:t>
            </a:r>
          </a:p>
        </p:txBody>
      </p:sp>
      <p:pic>
        <p:nvPicPr>
          <p:cNvPr id="4" name="Content Placeholder 3">
            <a:extLst>
              <a:ext uri="{FF2B5EF4-FFF2-40B4-BE49-F238E27FC236}">
                <a16:creationId xmlns:a16="http://schemas.microsoft.com/office/drawing/2014/main" xmlns="" id="{9487565D-E973-459D-ABB2-8B13C703AF43}"/>
              </a:ext>
            </a:extLst>
          </p:cNvPr>
          <p:cNvPicPr>
            <a:picLocks noGrp="1" noChangeAspect="1"/>
          </p:cNvPicPr>
          <p:nvPr>
            <p:ph idx="1"/>
          </p:nvPr>
        </p:nvPicPr>
        <p:blipFill>
          <a:blip r:embed="rId2"/>
          <a:stretch>
            <a:fillRect/>
          </a:stretch>
        </p:blipFill>
        <p:spPr>
          <a:xfrm>
            <a:off x="239486" y="1306286"/>
            <a:ext cx="11408228" cy="5551713"/>
          </a:xfrm>
          <a:prstGeom prst="rect">
            <a:avLst/>
          </a:prstGeom>
        </p:spPr>
      </p:pic>
    </p:spTree>
    <p:extLst>
      <p:ext uri="{BB962C8B-B14F-4D97-AF65-F5344CB8AC3E}">
        <p14:creationId xmlns:p14="http://schemas.microsoft.com/office/powerpoint/2010/main" val="4247523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6D8FD2-9BD5-45A9-A828-C97FBFD1BDA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55AC74D1-978E-4110-B70A-7CE8FAA9DA71}"/>
              </a:ext>
            </a:extLst>
          </p:cNvPr>
          <p:cNvPicPr>
            <a:picLocks noChangeAspect="1"/>
          </p:cNvPicPr>
          <p:nvPr/>
        </p:nvPicPr>
        <p:blipFill>
          <a:blip r:embed="rId2"/>
          <a:stretch>
            <a:fillRect/>
          </a:stretch>
        </p:blipFill>
        <p:spPr>
          <a:xfrm>
            <a:off x="97971" y="0"/>
            <a:ext cx="11800115" cy="6858000"/>
          </a:xfrm>
          <a:prstGeom prst="rect">
            <a:avLst/>
          </a:prstGeom>
        </p:spPr>
      </p:pic>
    </p:spTree>
    <p:extLst>
      <p:ext uri="{BB962C8B-B14F-4D97-AF65-F5344CB8AC3E}">
        <p14:creationId xmlns:p14="http://schemas.microsoft.com/office/powerpoint/2010/main" val="21858034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3A41F9-951A-4E20-95BC-6999E083E59D}"/>
              </a:ext>
            </a:extLst>
          </p:cNvPr>
          <p:cNvSpPr>
            <a:spLocks noGrp="1"/>
          </p:cNvSpPr>
          <p:nvPr>
            <p:ph type="title"/>
          </p:nvPr>
        </p:nvSpPr>
        <p:spPr>
          <a:xfrm>
            <a:off x="838199" y="365126"/>
            <a:ext cx="11495049" cy="61618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Trend Analysis ~ Conditional Formatting</a:t>
            </a:r>
          </a:p>
        </p:txBody>
      </p:sp>
      <p:pic>
        <p:nvPicPr>
          <p:cNvPr id="3" name="Picture 2">
            <a:extLst>
              <a:ext uri="{FF2B5EF4-FFF2-40B4-BE49-F238E27FC236}">
                <a16:creationId xmlns:a16="http://schemas.microsoft.com/office/drawing/2014/main" xmlns="" id="{DB0161BD-53F4-4D43-95E1-8471DE88AAED}"/>
              </a:ext>
            </a:extLst>
          </p:cNvPr>
          <p:cNvPicPr>
            <a:picLocks noChangeAspect="1"/>
          </p:cNvPicPr>
          <p:nvPr/>
        </p:nvPicPr>
        <p:blipFill>
          <a:blip r:embed="rId2"/>
          <a:stretch>
            <a:fillRect/>
          </a:stretch>
        </p:blipFill>
        <p:spPr>
          <a:xfrm>
            <a:off x="0" y="1393370"/>
            <a:ext cx="12192000" cy="5464629"/>
          </a:xfrm>
          <a:prstGeom prst="rect">
            <a:avLst/>
          </a:prstGeom>
        </p:spPr>
      </p:pic>
    </p:spTree>
    <p:extLst>
      <p:ext uri="{BB962C8B-B14F-4D97-AF65-F5344CB8AC3E}">
        <p14:creationId xmlns:p14="http://schemas.microsoft.com/office/powerpoint/2010/main" val="27771933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89AA6-58E4-4457-BAAF-8E333971A91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1651F85D-A3D8-40A8-8CC6-90E5C7286C33}"/>
              </a:ext>
            </a:extLst>
          </p:cNvPr>
          <p:cNvPicPr>
            <a:picLocks noChangeAspect="1"/>
          </p:cNvPicPr>
          <p:nvPr/>
        </p:nvPicPr>
        <p:blipFill>
          <a:blip r:embed="rId2"/>
          <a:stretch>
            <a:fillRect/>
          </a:stretch>
        </p:blipFill>
        <p:spPr>
          <a:xfrm>
            <a:off x="-1" y="0"/>
            <a:ext cx="12366171" cy="6858000"/>
          </a:xfrm>
          <a:prstGeom prst="rect">
            <a:avLst/>
          </a:prstGeom>
        </p:spPr>
      </p:pic>
    </p:spTree>
    <p:extLst>
      <p:ext uri="{BB962C8B-B14F-4D97-AF65-F5344CB8AC3E}">
        <p14:creationId xmlns:p14="http://schemas.microsoft.com/office/powerpoint/2010/main" val="41589528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F53393-D613-4375-AB35-FBA1E9BC5D3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xmlns="" id="{7EA8ACF2-F8EF-49DF-B857-9CCB152D6068}"/>
              </a:ext>
            </a:extLst>
          </p:cNvPr>
          <p:cNvPicPr>
            <a:picLocks noChangeAspect="1"/>
          </p:cNvPicPr>
          <p:nvPr/>
        </p:nvPicPr>
        <p:blipFill>
          <a:blip r:embed="rId3"/>
          <a:stretch>
            <a:fillRect/>
          </a:stretch>
        </p:blipFill>
        <p:spPr>
          <a:xfrm>
            <a:off x="-1" y="0"/>
            <a:ext cx="12387943" cy="6858000"/>
          </a:xfrm>
          <a:prstGeom prst="rect">
            <a:avLst/>
          </a:prstGeom>
        </p:spPr>
      </p:pic>
    </p:spTree>
    <p:extLst>
      <p:ext uri="{BB962C8B-B14F-4D97-AF65-F5344CB8AC3E}">
        <p14:creationId xmlns:p14="http://schemas.microsoft.com/office/powerpoint/2010/main" val="3535874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786E30-D373-4754-95A6-474B031AF47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D8BFF0F1-1723-476B-83A1-3D2E54E35C84}"/>
              </a:ext>
            </a:extLst>
          </p:cNvPr>
          <p:cNvPicPr>
            <a:picLocks noChangeAspect="1"/>
          </p:cNvPicPr>
          <p:nvPr/>
        </p:nvPicPr>
        <p:blipFill>
          <a:blip r:embed="rId2"/>
          <a:stretch>
            <a:fillRect/>
          </a:stretch>
        </p:blipFill>
        <p:spPr>
          <a:xfrm>
            <a:off x="-141514" y="0"/>
            <a:ext cx="12485914" cy="6858000"/>
          </a:xfrm>
          <a:prstGeom prst="rect">
            <a:avLst/>
          </a:prstGeom>
        </p:spPr>
      </p:pic>
    </p:spTree>
    <p:extLst>
      <p:ext uri="{BB962C8B-B14F-4D97-AF65-F5344CB8AC3E}">
        <p14:creationId xmlns:p14="http://schemas.microsoft.com/office/powerpoint/2010/main" val="327533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430000" cy="864961"/>
          </a:xfrm>
        </p:spPr>
        <p:style>
          <a:lnRef idx="1">
            <a:schemeClr val="accent2"/>
          </a:lnRef>
          <a:fillRef idx="2">
            <a:schemeClr val="accent2"/>
          </a:fillRef>
          <a:effectRef idx="1">
            <a:schemeClr val="accent2"/>
          </a:effectRef>
          <a:fontRef idx="minor">
            <a:schemeClr val="dk1"/>
          </a:fontRef>
        </p:style>
        <p:txBody>
          <a:bodyPr>
            <a:normAutofit/>
          </a:bodyPr>
          <a:lstStyle/>
          <a:p>
            <a:r>
              <a:rPr lang="en-US" sz="5400" b="1" dirty="0">
                <a:solidFill>
                  <a:srgbClr val="000000"/>
                </a:solidFill>
              </a:rPr>
              <a:t>SUMIF</a:t>
            </a:r>
            <a:endParaRPr lang="en-US" sz="5400" b="1" dirty="0">
              <a:latin typeface="+mn-lt"/>
            </a:endParaRPr>
          </a:p>
        </p:txBody>
      </p:sp>
      <p:sp>
        <p:nvSpPr>
          <p:cNvPr id="3" name="Content Placeholder 2"/>
          <p:cNvSpPr>
            <a:spLocks noGrp="1"/>
          </p:cNvSpPr>
          <p:nvPr>
            <p:ph idx="1"/>
          </p:nvPr>
        </p:nvSpPr>
        <p:spPr>
          <a:xfrm>
            <a:off x="687888" y="1555750"/>
            <a:ext cx="5754666" cy="4351338"/>
          </a:xfrm>
        </p:spPr>
        <p:txBody>
          <a:bodyPr>
            <a:normAutofit/>
          </a:bodyPr>
          <a:lstStyle/>
          <a:p>
            <a:r>
              <a:rPr lang="en-US" dirty="0"/>
              <a:t>We want to know how many HP Laser Jet Printers we have.</a:t>
            </a:r>
          </a:p>
          <a:p>
            <a:r>
              <a:rPr lang="en-US" dirty="0"/>
              <a:t>=sumif(a2:a14,”HP Laser Jet”,c2:c14)</a:t>
            </a:r>
          </a:p>
          <a:p>
            <a:r>
              <a:rPr lang="en-US" dirty="0"/>
              <a:t>Which equals 11</a:t>
            </a:r>
          </a:p>
          <a:p>
            <a:r>
              <a:rPr lang="en-US" dirty="0"/>
              <a:t>We want to know how many HP Laser Jet Printers the POLICE have.</a:t>
            </a:r>
          </a:p>
          <a:p>
            <a:r>
              <a:rPr lang="en-US" dirty="0"/>
              <a:t>=</a:t>
            </a:r>
            <a:r>
              <a:rPr lang="en-US" dirty="0" err="1"/>
              <a:t>sumifs</a:t>
            </a:r>
            <a:r>
              <a:rPr lang="en-US" dirty="0"/>
              <a:t>(c2:c14,a2:14,”HP Laser Jet”,b2:b14,”Police”)</a:t>
            </a:r>
          </a:p>
          <a:p>
            <a:r>
              <a:rPr lang="en-US" dirty="0"/>
              <a:t>Which equals 3</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54869558"/>
              </p:ext>
            </p:extLst>
          </p:nvPr>
        </p:nvGraphicFramePr>
        <p:xfrm>
          <a:off x="6442554" y="1417964"/>
          <a:ext cx="5749446" cy="5120623"/>
        </p:xfrm>
        <a:graphic>
          <a:graphicData uri="http://schemas.openxmlformats.org/presentationml/2006/ole">
            <mc:AlternateContent xmlns:mc="http://schemas.openxmlformats.org/markup-compatibility/2006">
              <mc:Choice xmlns:v="urn:schemas-microsoft-com:vml" Requires="v">
                <p:oleObj spid="_x0000_s4292" name="Worksheet" r:id="rId5" imgW="3248078" imgH="3743280" progId="Excel.Sheet.12">
                  <p:embed/>
                </p:oleObj>
              </mc:Choice>
              <mc:Fallback>
                <p:oleObj name="Worksheet" r:id="rId5" imgW="3248078" imgH="3743280" progId="Excel.Sheet.12">
                  <p:embed/>
                  <p:pic>
                    <p:nvPicPr>
                      <p:cNvPr id="0" name=""/>
                      <p:cNvPicPr/>
                      <p:nvPr/>
                    </p:nvPicPr>
                    <p:blipFill>
                      <a:blip r:embed="rId6"/>
                      <a:stretch>
                        <a:fillRect/>
                      </a:stretch>
                    </p:blipFill>
                    <p:spPr>
                      <a:xfrm>
                        <a:off x="6442554" y="1417964"/>
                        <a:ext cx="5749446" cy="5120623"/>
                      </a:xfrm>
                      <a:prstGeom prst="rect">
                        <a:avLst/>
                      </a:prstGeom>
                    </p:spPr>
                  </p:pic>
                </p:oleObj>
              </mc:Fallback>
            </mc:AlternateContent>
          </a:graphicData>
        </a:graphic>
      </p:graphicFrame>
    </p:spTree>
    <p:extLst>
      <p:ext uri="{BB962C8B-B14F-4D97-AF65-F5344CB8AC3E}">
        <p14:creationId xmlns:p14="http://schemas.microsoft.com/office/powerpoint/2010/main" val="27636786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653" y="150879"/>
            <a:ext cx="11320347" cy="761148"/>
          </a:xfrm>
        </p:spPr>
        <p:style>
          <a:lnRef idx="1">
            <a:schemeClr val="accent2"/>
          </a:lnRef>
          <a:fillRef idx="2">
            <a:schemeClr val="accent2"/>
          </a:fillRef>
          <a:effectRef idx="1">
            <a:schemeClr val="accent2"/>
          </a:effectRef>
          <a:fontRef idx="minor">
            <a:schemeClr val="dk1"/>
          </a:fontRef>
        </p:style>
        <p:txBody>
          <a:bodyPr/>
          <a:lstStyle/>
          <a:p>
            <a:r>
              <a:rPr lang="en-US" b="1" dirty="0"/>
              <a:t>Analyzing Trends Using </a:t>
            </a:r>
            <a:r>
              <a:rPr lang="en-US" b="1" dirty="0" err="1"/>
              <a:t>Sparklines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75" y="1438024"/>
            <a:ext cx="5570619" cy="2628649"/>
          </a:xfrm>
          <a:prstGeom prst="rect">
            <a:avLst/>
          </a:prstGeom>
        </p:spPr>
      </p:pic>
      <p:pic>
        <p:nvPicPr>
          <p:cNvPr id="5" name="Picture 2" descr="Create Sparklines dialog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177" y="4357520"/>
            <a:ext cx="6234413" cy="233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7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3295DF-7C0B-4158-946D-02A94605BE7C}"/>
              </a:ext>
            </a:extLst>
          </p:cNvPr>
          <p:cNvSpPr>
            <a:spLocks noGrp="1"/>
          </p:cNvSpPr>
          <p:nvPr>
            <p:ph type="title"/>
          </p:nvPr>
        </p:nvSpPr>
        <p:spPr/>
        <p:txBody>
          <a:bodyPr/>
          <a:lstStyle/>
          <a:p>
            <a:r>
              <a:rPr lang="en-US" dirty="0"/>
              <a:t>Using </a:t>
            </a:r>
            <a:r>
              <a:rPr lang="en-US" dirty="0" err="1"/>
              <a:t>Sparklines</a:t>
            </a:r>
            <a:endParaRPr lang="en-US" dirty="0"/>
          </a:p>
        </p:txBody>
      </p:sp>
      <p:pic>
        <p:nvPicPr>
          <p:cNvPr id="3" name="Picture 2">
            <a:extLst>
              <a:ext uri="{FF2B5EF4-FFF2-40B4-BE49-F238E27FC236}">
                <a16:creationId xmlns:a16="http://schemas.microsoft.com/office/drawing/2014/main" xmlns="" id="{39F5D212-8990-4104-8A5E-B2B69C28ADBC}"/>
              </a:ext>
            </a:extLst>
          </p:cNvPr>
          <p:cNvPicPr>
            <a:picLocks noChangeAspect="1"/>
          </p:cNvPicPr>
          <p:nvPr/>
        </p:nvPicPr>
        <p:blipFill>
          <a:blip r:embed="rId2"/>
          <a:stretch>
            <a:fillRect/>
          </a:stretch>
        </p:blipFill>
        <p:spPr>
          <a:xfrm>
            <a:off x="163285" y="0"/>
            <a:ext cx="12213771" cy="6858000"/>
          </a:xfrm>
          <a:prstGeom prst="rect">
            <a:avLst/>
          </a:prstGeom>
        </p:spPr>
      </p:pic>
    </p:spTree>
    <p:extLst>
      <p:ext uri="{BB962C8B-B14F-4D97-AF65-F5344CB8AC3E}">
        <p14:creationId xmlns:p14="http://schemas.microsoft.com/office/powerpoint/2010/main" val="875519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58391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Create Sparkline Menu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327" y="1690688"/>
            <a:ext cx="9310618" cy="4613130"/>
          </a:xfrm>
          <a:prstGeom prst="rect">
            <a:avLst/>
          </a:prstGeom>
        </p:spPr>
      </p:pic>
    </p:spTree>
    <p:extLst>
      <p:ext uri="{BB962C8B-B14F-4D97-AF65-F5344CB8AC3E}">
        <p14:creationId xmlns:p14="http://schemas.microsoft.com/office/powerpoint/2010/main" val="103145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49813D-A591-4622-A903-92B80FC543B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CDA34102-01FA-4EE3-A41B-A6F55C2BDF9E}"/>
              </a:ext>
            </a:extLst>
          </p:cNvPr>
          <p:cNvPicPr>
            <a:picLocks noChangeAspect="1"/>
          </p:cNvPicPr>
          <p:nvPr/>
        </p:nvPicPr>
        <p:blipFill>
          <a:blip r:embed="rId2"/>
          <a:stretch>
            <a:fillRect/>
          </a:stretch>
        </p:blipFill>
        <p:spPr>
          <a:xfrm>
            <a:off x="-293914" y="0"/>
            <a:ext cx="12485914" cy="6858000"/>
          </a:xfrm>
          <a:prstGeom prst="rect">
            <a:avLst/>
          </a:prstGeom>
        </p:spPr>
      </p:pic>
    </p:spTree>
    <p:extLst>
      <p:ext uri="{BB962C8B-B14F-4D97-AF65-F5344CB8AC3E}">
        <p14:creationId xmlns:p14="http://schemas.microsoft.com/office/powerpoint/2010/main" val="3976718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29EEA-2DAF-4EBC-AE94-CFC5FE017802}"/>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xmlns="" id="{0A72B208-C59C-4680-9CCC-310424F135BB}"/>
              </a:ext>
            </a:extLst>
          </p:cNvPr>
          <p:cNvPicPr>
            <a:picLocks noChangeAspect="1"/>
          </p:cNvPicPr>
          <p:nvPr/>
        </p:nvPicPr>
        <p:blipFill>
          <a:blip r:embed="rId2"/>
          <a:stretch>
            <a:fillRect/>
          </a:stretch>
        </p:blipFill>
        <p:spPr>
          <a:xfrm>
            <a:off x="0" y="0"/>
            <a:ext cx="12104914" cy="6858000"/>
          </a:xfrm>
          <a:prstGeom prst="rect">
            <a:avLst/>
          </a:prstGeom>
        </p:spPr>
      </p:pic>
    </p:spTree>
    <p:extLst>
      <p:ext uri="{BB962C8B-B14F-4D97-AF65-F5344CB8AC3E}">
        <p14:creationId xmlns:p14="http://schemas.microsoft.com/office/powerpoint/2010/main" val="4186376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5F12E-BFB5-4D81-BBB1-D23F8CEF735B}"/>
              </a:ext>
            </a:extLst>
          </p:cNvPr>
          <p:cNvSpPr>
            <a:spLocks noGrp="1"/>
          </p:cNvSpPr>
          <p:nvPr>
            <p:ph type="title"/>
          </p:nvPr>
        </p:nvSpPr>
        <p:spPr>
          <a:xfrm>
            <a:off x="783772" y="365125"/>
            <a:ext cx="10515600" cy="1325563"/>
          </a:xfrm>
        </p:spPr>
        <p:txBody>
          <a:bodyPr/>
          <a:lstStyle/>
          <a:p>
            <a:endParaRPr lang="en-US"/>
          </a:p>
        </p:txBody>
      </p:sp>
      <p:pic>
        <p:nvPicPr>
          <p:cNvPr id="3" name="Picture 2">
            <a:extLst>
              <a:ext uri="{FF2B5EF4-FFF2-40B4-BE49-F238E27FC236}">
                <a16:creationId xmlns:a16="http://schemas.microsoft.com/office/drawing/2014/main" xmlns="" id="{9EB950B7-366F-4C0A-AC03-B558C556E5EB}"/>
              </a:ext>
            </a:extLst>
          </p:cNvPr>
          <p:cNvPicPr>
            <a:picLocks noChangeAspect="1"/>
          </p:cNvPicPr>
          <p:nvPr/>
        </p:nvPicPr>
        <p:blipFill>
          <a:blip r:embed="rId2"/>
          <a:stretch>
            <a:fillRect/>
          </a:stretch>
        </p:blipFill>
        <p:spPr>
          <a:xfrm>
            <a:off x="-283029" y="0"/>
            <a:ext cx="12703629" cy="6858000"/>
          </a:xfrm>
          <a:prstGeom prst="rect">
            <a:avLst/>
          </a:prstGeom>
        </p:spPr>
      </p:pic>
    </p:spTree>
    <p:extLst>
      <p:ext uri="{BB962C8B-B14F-4D97-AF65-F5344CB8AC3E}">
        <p14:creationId xmlns:p14="http://schemas.microsoft.com/office/powerpoint/2010/main" val="4098684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5DF2AC-F856-49F9-803F-3960727E7C81}"/>
              </a:ext>
            </a:extLst>
          </p:cNvPr>
          <p:cNvSpPr>
            <a:spLocks noGrp="1"/>
          </p:cNvSpPr>
          <p:nvPr>
            <p:ph type="title"/>
          </p:nvPr>
        </p:nvSpPr>
        <p:spPr>
          <a:xfrm>
            <a:off x="838199" y="365126"/>
            <a:ext cx="11270673" cy="466148"/>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mn-lt"/>
              </a:rPr>
              <a:t>Protect your work!</a:t>
            </a:r>
          </a:p>
        </p:txBody>
      </p:sp>
      <p:pic>
        <p:nvPicPr>
          <p:cNvPr id="3" name="Picture 2">
            <a:extLst>
              <a:ext uri="{FF2B5EF4-FFF2-40B4-BE49-F238E27FC236}">
                <a16:creationId xmlns:a16="http://schemas.microsoft.com/office/drawing/2014/main" xmlns="" id="{B97FDA89-63ED-4D37-9CF4-036892537CBE}"/>
              </a:ext>
            </a:extLst>
          </p:cNvPr>
          <p:cNvPicPr>
            <a:picLocks noChangeAspect="1"/>
          </p:cNvPicPr>
          <p:nvPr/>
        </p:nvPicPr>
        <p:blipFill>
          <a:blip r:embed="rId3"/>
          <a:stretch>
            <a:fillRect/>
          </a:stretch>
        </p:blipFill>
        <p:spPr>
          <a:xfrm>
            <a:off x="166254" y="831275"/>
            <a:ext cx="11811001" cy="6327514"/>
          </a:xfrm>
          <a:prstGeom prst="rect">
            <a:avLst/>
          </a:prstGeom>
        </p:spPr>
      </p:pic>
      <p:sp>
        <p:nvSpPr>
          <p:cNvPr id="4" name="Arrow: Left 3">
            <a:extLst>
              <a:ext uri="{FF2B5EF4-FFF2-40B4-BE49-F238E27FC236}">
                <a16:creationId xmlns:a16="http://schemas.microsoft.com/office/drawing/2014/main" xmlns="" id="{DD6E501A-9C6F-49F8-82DA-9D6020374FC9}"/>
              </a:ext>
            </a:extLst>
          </p:cNvPr>
          <p:cNvSpPr/>
          <p:nvPr/>
        </p:nvSpPr>
        <p:spPr>
          <a:xfrm>
            <a:off x="3706091" y="2015836"/>
            <a:ext cx="1212273" cy="2770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967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542" y="413616"/>
            <a:ext cx="10480964" cy="722457"/>
          </a:xfrm>
        </p:spPr>
        <p:style>
          <a:lnRef idx="1">
            <a:schemeClr val="accent2"/>
          </a:lnRef>
          <a:fillRef idx="2">
            <a:schemeClr val="accent2"/>
          </a:fillRef>
          <a:effectRef idx="1">
            <a:schemeClr val="accent2"/>
          </a:effectRef>
          <a:fontRef idx="minor">
            <a:schemeClr val="dk1"/>
          </a:fontRef>
        </p:style>
        <p:txBody>
          <a:bodyPr/>
          <a:lstStyle/>
          <a:p>
            <a:r>
              <a:rPr lang="en-US" b="1" dirty="0"/>
              <a:t>Mark as Final</a:t>
            </a:r>
          </a:p>
        </p:txBody>
      </p:sp>
      <p:pic>
        <p:nvPicPr>
          <p:cNvPr id="7170" name="Picture 2" descr="A workbook marked as 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0" y="1454728"/>
            <a:ext cx="9012489" cy="394627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xmlns="" id="{BD748C6F-E031-4179-9D63-9295F795A682}"/>
              </a:ext>
            </a:extLst>
          </p:cNvPr>
          <p:cNvSpPr/>
          <p:nvPr/>
        </p:nvSpPr>
        <p:spPr>
          <a:xfrm>
            <a:off x="768927" y="2327564"/>
            <a:ext cx="1454728" cy="602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81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07" y="688014"/>
            <a:ext cx="10602738" cy="701731"/>
          </a:xfr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a:t>Enable Worksheet Protection</a:t>
            </a:r>
          </a:p>
        </p:txBody>
      </p:sp>
      <p:sp>
        <p:nvSpPr>
          <p:cNvPr id="3" name="Content Placeholder 2"/>
          <p:cNvSpPr>
            <a:spLocks noGrp="1"/>
          </p:cNvSpPr>
          <p:nvPr>
            <p:ph sz="half" idx="1"/>
          </p:nvPr>
        </p:nvSpPr>
        <p:spPr>
          <a:xfrm>
            <a:off x="717884" y="1825625"/>
            <a:ext cx="5181600" cy="3347953"/>
          </a:xfrm>
        </p:spPr>
        <p:txBody>
          <a:bodyPr/>
          <a:lstStyle/>
          <a:p>
            <a:pPr marL="0" indent="0">
              <a:buNone/>
            </a:pPr>
            <a:r>
              <a:rPr lang="en-US" sz="4000" b="1" i="1" dirty="0"/>
              <a:t>Step 1</a:t>
            </a:r>
          </a:p>
          <a:p>
            <a:pPr marL="0" indent="0">
              <a:buNone/>
            </a:pPr>
            <a:endParaRPr lang="en-US" dirty="0"/>
          </a:p>
          <a:p>
            <a:r>
              <a:rPr lang="en-US" dirty="0"/>
              <a:t>Unlock any cells that need to be editable</a:t>
            </a:r>
          </a:p>
          <a:p>
            <a:endParaRPr lang="en-US" dirty="0"/>
          </a:p>
          <a:p>
            <a:r>
              <a:rPr lang="en-US" dirty="0"/>
              <a:t>Simply uncheck “Locked”</a:t>
            </a:r>
          </a:p>
        </p:txBody>
      </p:sp>
      <p:pic>
        <p:nvPicPr>
          <p:cNvPr id="8196" name="Picture 4" descr="Protection tab in the Format Cells dialog bo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423107" y="4198743"/>
            <a:ext cx="4800600" cy="194966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Format Cells dialog box launch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016" y="1825625"/>
            <a:ext cx="5060783" cy="21808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5197642" y="3368842"/>
            <a:ext cx="3657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56221" y="4728411"/>
            <a:ext cx="1449423" cy="43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993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365125"/>
            <a:ext cx="11582400" cy="704641"/>
          </a:xfrm>
        </p:spPr>
        <p:style>
          <a:lnRef idx="1">
            <a:schemeClr val="accent2"/>
          </a:lnRef>
          <a:fillRef idx="2">
            <a:schemeClr val="accent2"/>
          </a:fillRef>
          <a:effectRef idx="1">
            <a:schemeClr val="accent2"/>
          </a:effectRef>
          <a:fontRef idx="minor">
            <a:schemeClr val="dk1"/>
          </a:fontRef>
        </p:style>
        <p:txBody>
          <a:bodyPr/>
          <a:lstStyle/>
          <a:p>
            <a:r>
              <a:rPr lang="en-US" b="1" dirty="0">
                <a:latin typeface="+mn-lt"/>
              </a:rPr>
              <a:t>Enable Worksheet Protection</a:t>
            </a:r>
          </a:p>
        </p:txBody>
      </p:sp>
      <p:sp>
        <p:nvSpPr>
          <p:cNvPr id="3" name="Content Placeholder 2"/>
          <p:cNvSpPr>
            <a:spLocks noGrp="1"/>
          </p:cNvSpPr>
          <p:nvPr>
            <p:ph sz="half" idx="1"/>
          </p:nvPr>
        </p:nvSpPr>
        <p:spPr>
          <a:xfrm>
            <a:off x="490378" y="1777134"/>
            <a:ext cx="5181600" cy="4351338"/>
          </a:xfrm>
        </p:spPr>
        <p:txBody>
          <a:bodyPr/>
          <a:lstStyle/>
          <a:p>
            <a:pPr marL="0" indent="0">
              <a:buNone/>
            </a:pPr>
            <a:r>
              <a:rPr lang="en-US" sz="3600" b="1" i="1" dirty="0"/>
              <a:t>Step 2</a:t>
            </a:r>
          </a:p>
          <a:p>
            <a:pPr marL="0" indent="0">
              <a:buNone/>
            </a:pPr>
            <a:endParaRPr lang="en-US" sz="3600" dirty="0"/>
          </a:p>
          <a:p>
            <a:r>
              <a:rPr lang="en-US" dirty="0"/>
              <a:t>In Review tab, click Protect Sheet.</a:t>
            </a:r>
          </a:p>
          <a:p>
            <a:r>
              <a:rPr lang="en-US" dirty="0"/>
              <a:t>Allow users to do specific functions.</a:t>
            </a:r>
          </a:p>
          <a:p>
            <a:r>
              <a:rPr lang="en-US" dirty="0"/>
              <a:t>Put  a Password to unprotect sheet.(Optional)</a:t>
            </a:r>
          </a:p>
        </p:txBody>
      </p:sp>
      <p:pic>
        <p:nvPicPr>
          <p:cNvPr id="9218" name="Picture 2" descr="The Changes group on the Review tab"/>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78905" y="1204703"/>
            <a:ext cx="5674895" cy="157459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Protect Sheet dialog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448" y="3005637"/>
            <a:ext cx="4416426" cy="330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0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9375"/>
            <a:ext cx="11353800" cy="821973"/>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5400" b="1" dirty="0">
                <a:solidFill>
                  <a:srgbClr val="000000"/>
                </a:solidFill>
                <a:latin typeface="+mn-lt"/>
              </a:rPr>
              <a:t>SUMIF</a:t>
            </a:r>
            <a:endParaRPr lang="en-US" b="1" dirty="0">
              <a:latin typeface="+mn-lt"/>
            </a:endParaRPr>
          </a:p>
        </p:txBody>
      </p:sp>
      <p:pic>
        <p:nvPicPr>
          <p:cNvPr id="4" name="Content Placeholder 3"/>
          <p:cNvPicPr>
            <a:picLocks noGrp="1" noChangeAspect="1"/>
          </p:cNvPicPr>
          <p:nvPr>
            <p:ph idx="1"/>
          </p:nvPr>
        </p:nvPicPr>
        <p:blipFill>
          <a:blip r:embed="rId3"/>
          <a:stretch>
            <a:fillRect/>
          </a:stretch>
        </p:blipFill>
        <p:spPr>
          <a:xfrm>
            <a:off x="1329686" y="1583088"/>
            <a:ext cx="9037952" cy="3937000"/>
          </a:xfrm>
          <a:prstGeom prst="rect">
            <a:avLst/>
          </a:prstGeom>
        </p:spPr>
      </p:pic>
      <p:sp>
        <p:nvSpPr>
          <p:cNvPr id="3" name="Arrow: Down 2">
            <a:extLst>
              <a:ext uri="{FF2B5EF4-FFF2-40B4-BE49-F238E27FC236}">
                <a16:creationId xmlns:a16="http://schemas.microsoft.com/office/drawing/2014/main" xmlns="" id="{236B9192-800F-4CC7-B70D-FE12CCCEC0D0}"/>
              </a:ext>
            </a:extLst>
          </p:cNvPr>
          <p:cNvSpPr/>
          <p:nvPr/>
        </p:nvSpPr>
        <p:spPr>
          <a:xfrm>
            <a:off x="9593705" y="1401580"/>
            <a:ext cx="299803" cy="719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0915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13F2D-7988-4897-8803-66FA7E74675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xmlns="" id="{0EF80AB3-F8BA-4F7F-9E9F-7EFCA4AFF00D}"/>
              </a:ext>
            </a:extLst>
          </p:cNvPr>
          <p:cNvPicPr>
            <a:picLocks noChangeAspect="1"/>
          </p:cNvPicPr>
          <p:nvPr/>
        </p:nvPicPr>
        <p:blipFill>
          <a:blip r:embed="rId3"/>
          <a:stretch>
            <a:fillRect/>
          </a:stretch>
        </p:blipFill>
        <p:spPr>
          <a:xfrm>
            <a:off x="-119743" y="0"/>
            <a:ext cx="12573000" cy="6858000"/>
          </a:xfrm>
          <a:prstGeom prst="rect">
            <a:avLst/>
          </a:prstGeom>
        </p:spPr>
      </p:pic>
    </p:spTree>
    <p:extLst>
      <p:ext uri="{BB962C8B-B14F-4D97-AF65-F5344CB8AC3E}">
        <p14:creationId xmlns:p14="http://schemas.microsoft.com/office/powerpoint/2010/main" val="3387202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pic>
        <p:nvPicPr>
          <p:cNvPr id="14" name="Content Placeholder 8">
            <a:extLst>
              <a:ext uri="{FF2B5EF4-FFF2-40B4-BE49-F238E27FC236}">
                <a16:creationId xmlns:a16="http://schemas.microsoft.com/office/drawing/2014/main" xmlns="" id="{9D20D1E3-4DC3-48AE-B6EB-EA986980C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75119" y="492573"/>
            <a:ext cx="5310951" cy="5880796"/>
          </a:xfrm>
          <a:prstGeom prst="rect">
            <a:avLst/>
          </a:prstGeom>
        </p:spPr>
      </p:pic>
      <p:sp>
        <p:nvSpPr>
          <p:cNvPr id="19" name="Rectangle 18">
            <a:extLst>
              <a:ext uri="{FF2B5EF4-FFF2-40B4-BE49-F238E27FC236}">
                <a16:creationId xmlns:a16="http://schemas.microsoft.com/office/drawing/2014/main" xmlns=""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xmlns=""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rmAutofit/>
          </a:bodyPr>
          <a:lstStyle/>
          <a:p>
            <a:pPr algn="ctr"/>
            <a:r>
              <a:rPr lang="en-US" sz="4800" b="1" kern="1200">
                <a:solidFill>
                  <a:schemeClr val="bg1"/>
                </a:solidFill>
                <a:latin typeface="+mj-lt"/>
                <a:ea typeface="+mj-ea"/>
                <a:cs typeface="+mj-cs"/>
              </a:rPr>
              <a:t>Questions?</a:t>
            </a: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1197559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1864</TotalTime>
  <Words>3337</Words>
  <Application>Microsoft Office PowerPoint</Application>
  <PresentationFormat>Widescreen</PresentationFormat>
  <Paragraphs>479</Paragraphs>
  <Slides>91</Slides>
  <Notes>72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8" baseType="lpstr">
      <vt:lpstr>NSimSun</vt:lpstr>
      <vt:lpstr>Arial</vt:lpstr>
      <vt:lpstr>Calibri</vt:lpstr>
      <vt:lpstr>Calibri Light</vt:lpstr>
      <vt:lpstr>Segoe UI</vt:lpstr>
      <vt:lpstr>Office Theme</vt:lpstr>
      <vt:lpstr>Worksheet</vt:lpstr>
      <vt:lpstr>Microsoft Excel Functions &amp; Shortcuts for Beginners</vt:lpstr>
      <vt:lpstr>PowerPoint Presentation</vt:lpstr>
      <vt:lpstr>PowerPoint Presentation</vt:lpstr>
      <vt:lpstr>Parts of a Formula</vt:lpstr>
      <vt:lpstr>Formula Example ~ Single Argument</vt:lpstr>
      <vt:lpstr>Mathematical Formulas</vt:lpstr>
      <vt:lpstr>SUMIF </vt:lpstr>
      <vt:lpstr>SUMIF</vt:lpstr>
      <vt:lpstr>SUMIF</vt:lpstr>
      <vt:lpstr>AVERAGE</vt:lpstr>
      <vt:lpstr>ROUND</vt:lpstr>
      <vt:lpstr>Using Rounding for Budgeting</vt:lpstr>
      <vt:lpstr>ROMAN/ARABIC</vt:lpstr>
      <vt:lpstr>Logical Formulas</vt:lpstr>
      <vt:lpstr>IF</vt:lpstr>
      <vt:lpstr>IFERROR </vt:lpstr>
      <vt:lpstr>Text Formulas</vt:lpstr>
      <vt:lpstr>Shortcuts</vt:lpstr>
      <vt:lpstr>Keyboard Shortcuts</vt:lpstr>
      <vt:lpstr>F2</vt:lpstr>
      <vt:lpstr>Double Click to Change a Tab Name</vt:lpstr>
      <vt:lpstr>Copy a Sheet ~ Copies WITH Format</vt:lpstr>
      <vt:lpstr>Right Click Menu</vt:lpstr>
      <vt:lpstr>ALT Key to see “Key Tips”</vt:lpstr>
      <vt:lpstr>Error Messages</vt:lpstr>
      <vt:lpstr>Error Types </vt:lpstr>
      <vt:lpstr>Error Types</vt:lpstr>
      <vt:lpstr>###########</vt:lpstr>
      <vt:lpstr>#DIV/0!</vt:lpstr>
      <vt:lpstr>#N/A!</vt:lpstr>
      <vt:lpstr>#NAME?</vt:lpstr>
      <vt:lpstr>#NULL</vt:lpstr>
      <vt:lpstr>#REF!</vt:lpstr>
      <vt:lpstr>#VALUE!</vt:lpstr>
      <vt:lpstr>Absolute and Relative Referencing </vt:lpstr>
      <vt:lpstr>Order of Operations </vt:lpstr>
      <vt:lpstr>Circular Reference</vt:lpstr>
      <vt:lpstr>PowerPoint Presentation</vt:lpstr>
      <vt:lpstr>PowerPoint Presentation</vt:lpstr>
      <vt:lpstr>Common Formula Errors</vt:lpstr>
      <vt:lpstr>Common Formula Errors</vt:lpstr>
      <vt:lpstr>Formulas inconsistent with other formulas</vt:lpstr>
      <vt:lpstr>Formulas that omit cells in a group</vt:lpstr>
      <vt:lpstr>Error Checking ~ Reset Ignored Errors</vt:lpstr>
      <vt:lpstr>Formulas Referring To Empty Cells</vt:lpstr>
      <vt:lpstr>Error checking</vt:lpstr>
      <vt:lpstr>Ways to AUDIT your Spreadsheet</vt:lpstr>
      <vt:lpstr>Find &amp; Select</vt:lpstr>
      <vt:lpstr>Trace Precedents/Dependents</vt:lpstr>
      <vt:lpstr>Watch Window</vt:lpstr>
      <vt:lpstr>Add cells to the Watch Window</vt:lpstr>
      <vt:lpstr>Specify What You Want to “Watch”</vt:lpstr>
      <vt:lpstr>Now I can see how changes effect amount to be raised no matter where I go in the sheet</vt:lpstr>
      <vt:lpstr>Evaluate Formula</vt:lpstr>
      <vt:lpstr>Evaluate Formula</vt:lpstr>
      <vt:lpstr>PowerPoint Presentation</vt:lpstr>
      <vt:lpstr>No Formulas</vt:lpstr>
      <vt:lpstr>Show Formulas </vt:lpstr>
      <vt:lpstr>Formatting</vt:lpstr>
      <vt:lpstr>Built in Styles</vt:lpstr>
      <vt:lpstr>Do I want Gridlines???</vt:lpstr>
      <vt:lpstr>Merge &amp; Center</vt:lpstr>
      <vt:lpstr>Pet PEVES (for me)</vt:lpstr>
      <vt:lpstr>File Names &amp; Printing…</vt:lpstr>
      <vt:lpstr>Footer:</vt:lpstr>
      <vt:lpstr>Ways to Screw up your spreadsheet</vt:lpstr>
      <vt:lpstr>Ways to Screw up your spreadsheet</vt:lpstr>
      <vt:lpstr>Quick Analysis: </vt:lpstr>
      <vt:lpstr>PowerPoint Presentation</vt:lpstr>
      <vt:lpstr>Merge &amp; Center</vt:lpstr>
      <vt:lpstr>Using the Format Menu on the Ribbon</vt:lpstr>
      <vt:lpstr>Use Cell Styles</vt:lpstr>
      <vt:lpstr>PowerPoint Presentation</vt:lpstr>
      <vt:lpstr>Use Format as Table</vt:lpstr>
      <vt:lpstr>PowerPoint Presentation</vt:lpstr>
      <vt:lpstr>Trend Analysis ~ Conditional Formatting</vt:lpstr>
      <vt:lpstr>PowerPoint Presentation</vt:lpstr>
      <vt:lpstr>PowerPoint Presentation</vt:lpstr>
      <vt:lpstr>PowerPoint Presentation</vt:lpstr>
      <vt:lpstr>Analyzing Trends Using Sparklines</vt:lpstr>
      <vt:lpstr>Using Sparklines</vt:lpstr>
      <vt:lpstr>Create Sparkline Menu</vt:lpstr>
      <vt:lpstr>PowerPoint Presentation</vt:lpstr>
      <vt:lpstr>PowerPoint Presentation</vt:lpstr>
      <vt:lpstr>PowerPoint Presentation</vt:lpstr>
      <vt:lpstr>Protect your work!</vt:lpstr>
      <vt:lpstr>Mark as Final</vt:lpstr>
      <vt:lpstr>Enable Worksheet Protection</vt:lpstr>
      <vt:lpstr>Enable Worksheet Protection</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Cucci</dc:creator>
  <cp:lastModifiedBy>Microsoft account</cp:lastModifiedBy>
  <cp:revision>219</cp:revision>
  <cp:lastPrinted>2017-09-22T20:35:58Z</cp:lastPrinted>
  <dcterms:created xsi:type="dcterms:W3CDTF">2017-09-17T18:06:13Z</dcterms:created>
  <dcterms:modified xsi:type="dcterms:W3CDTF">2023-10-08T06:04:19Z</dcterms:modified>
</cp:coreProperties>
</file>